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7" r:id="rId2"/>
  </p:sldMasterIdLst>
  <p:notesMasterIdLst>
    <p:notesMasterId r:id="rId17"/>
  </p:notesMasterIdLst>
  <p:sldIdLst>
    <p:sldId id="256" r:id="rId3"/>
    <p:sldId id="257" r:id="rId4"/>
    <p:sldId id="274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48" d="100"/>
          <a:sy n="48" d="100"/>
        </p:scale>
        <p:origin x="55" y="8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30F8A-D53E-4185-BF41-378BAA67FF7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1BB8E-3713-4E8C-B590-56BD13EA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3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Advocacy 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09418-7B1E-4F15-8986-98A6253CCE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94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85e583bc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g85e583bcd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" name="Google Shape;30;g85e583bcd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Welcome: Introduce yourself, Tell us about your kids, What do you hope we can deliver in this group? 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Introduction: History of Parent Trips, Possible testimonials from 2 to 3 participants, Outcomes (Relationships and Engagement and Future Action), Desire to engage our entire community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Clarkston Champions – What is it? Collection of individuals who want to impact positive change for our kids and our community (local, state, nation)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990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376d9c67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7376d9c67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focus is on relationships (amongst us and with policymakers)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get involved: Letters, Group or Individual Trips, Forums, Personal meetings, Annual Advocacy Bootcamp and Training Sessions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and where do you start?</a:t>
            </a:r>
            <a:endParaRPr sz="1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Pick a target</a:t>
            </a:r>
            <a:endParaRPr sz="1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Start to form a relationship</a:t>
            </a:r>
            <a:endParaRPr sz="1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Long game over a very long period of time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there a place here to get people to share if and how they’ve interacted with legislators in the past and what the outcome was -- changed a vote, ignored me, was rude, etc.? It might be a good lead in to the next slide about relationships. - KH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 next steps -- I wonder if we should be more prescriptive here or in the bootcamp about HOW to talk to an elected official … i.e. say 3 things: 1. I’m asking you to support/oppose XXX … 2. Why … 3. Specific anecdote/example/impact. I think people might need a guide for how to write an email, what to say on the phone or in person, etc. Not sure where it fits -- KH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90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9964300" y="6017906"/>
            <a:ext cx="1994469" cy="52101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059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9964300" y="6017906"/>
            <a:ext cx="1994469" cy="5210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hape 19"/>
          <p:cNvCxnSpPr/>
          <p:nvPr/>
        </p:nvCxnSpPr>
        <p:spPr>
          <a:xfrm>
            <a:off x="572267" y="1700769"/>
            <a:ext cx="818800" cy="0"/>
          </a:xfrm>
          <a:prstGeom prst="straightConnector1">
            <a:avLst/>
          </a:prstGeom>
          <a:noFill/>
          <a:ln w="19050" cap="flat" cmpd="sng">
            <a:solidFill>
              <a:srgbClr val="274674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D365C"/>
              </a:buClr>
              <a:buSzPts val="3000"/>
              <a:buNone/>
              <a:defRPr>
                <a:solidFill>
                  <a:srgbClr val="1D36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●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●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355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CS SLIDE TEMPLATE - 2" type="blank">
  <p:cSld name="CCS SLIDE TEMPLATE - 2">
    <p:bg>
      <p:bgPr>
        <a:solidFill>
          <a:srgbClr val="1D365C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62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9964300" y="6017906"/>
            <a:ext cx="1994469" cy="5210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hape 19"/>
          <p:cNvCxnSpPr/>
          <p:nvPr/>
        </p:nvCxnSpPr>
        <p:spPr>
          <a:xfrm>
            <a:off x="572267" y="1700769"/>
            <a:ext cx="818800" cy="0"/>
          </a:xfrm>
          <a:prstGeom prst="straightConnector1">
            <a:avLst/>
          </a:prstGeom>
          <a:noFill/>
          <a:ln w="19050" cap="flat" cmpd="sng">
            <a:solidFill>
              <a:srgbClr val="274674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D365C"/>
              </a:buClr>
              <a:buSzPts val="3000"/>
              <a:buNone/>
              <a:defRPr>
                <a:solidFill>
                  <a:srgbClr val="1D36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●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●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6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9964300" y="6017906"/>
            <a:ext cx="1994469" cy="5210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0" y="2089800"/>
            <a:ext cx="12192000" cy="2678400"/>
          </a:xfrm>
          <a:prstGeom prst="rect">
            <a:avLst/>
          </a:prstGeom>
          <a:solidFill>
            <a:srgbClr val="1D36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74400" y="2519600"/>
            <a:ext cx="11043200" cy="20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337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AF7E-CE7D-425E-ADF0-19992AE8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07471-3713-4BF9-B7C8-46FAD591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BF9B-A2CA-4262-A677-372EDA70518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3D5E1-00AE-42E3-BE24-C19DE56F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A8BE3-7F23-4B3F-97D3-7C947A33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4EA1-15C6-4B78-A84F-AC7D7F6AE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D94B98-95AD-4A31-91F4-7FEBF509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BF9B-A2CA-4262-A677-372EDA70518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A670D-2A3A-444B-B10A-6E508187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ED08C-4ED6-45DA-A892-EF90A2C2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4EA1-15C6-4B78-A84F-AC7D7F6AE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8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3">
            <a:extLst>
              <a:ext uri="{FF2B5EF4-FFF2-40B4-BE49-F238E27FC236}">
                <a16:creationId xmlns:a16="http://schemas.microsoft.com/office/drawing/2014/main" id="{E0DDA6EC-328D-4910-954E-8F6CD8F5E248}"/>
              </a:ext>
            </a:extLst>
          </p:cNvPr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9964300" y="6017906"/>
            <a:ext cx="1994469" cy="5210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Shape 49"/>
          <p:cNvCxnSpPr/>
          <p:nvPr/>
        </p:nvCxnSpPr>
        <p:spPr>
          <a:xfrm>
            <a:off x="551033" y="3984367"/>
            <a:ext cx="1214000" cy="0"/>
          </a:xfrm>
          <a:prstGeom prst="straightConnector1">
            <a:avLst/>
          </a:prstGeom>
          <a:noFill/>
          <a:ln w="28575" cap="flat" cmpd="sng">
            <a:solidFill>
              <a:srgbClr val="274674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0" name="Shape 50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290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●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●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746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9964300" y="6017906"/>
            <a:ext cx="1994469" cy="5210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Shape 33"/>
          <p:cNvCxnSpPr/>
          <p:nvPr/>
        </p:nvCxnSpPr>
        <p:spPr>
          <a:xfrm>
            <a:off x="558233" y="1943716"/>
            <a:ext cx="818800" cy="0"/>
          </a:xfrm>
          <a:prstGeom prst="straightConnector1">
            <a:avLst/>
          </a:prstGeom>
          <a:noFill/>
          <a:ln w="19050" cap="flat" cmpd="sng">
            <a:solidFill>
              <a:srgbClr val="274674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15600" y="2157605"/>
            <a:ext cx="3744000" cy="3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○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■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●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○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■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●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○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Font typeface="Roboto Condensed"/>
              <a:buChar char="■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071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D365C"/>
              </a:buClr>
              <a:buSzPts val="3000"/>
              <a:buFont typeface="Oswald"/>
              <a:buNone/>
              <a:defRPr sz="3000">
                <a:solidFill>
                  <a:srgbClr val="1D365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800"/>
              <a:buFont typeface="Roboto Condensed"/>
              <a:buChar char="●"/>
              <a:defRPr sz="1800"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○"/>
              <a:defRPr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■"/>
              <a:defRPr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●"/>
              <a:defRPr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○"/>
              <a:defRPr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■"/>
              <a:defRPr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●"/>
              <a:defRPr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○"/>
              <a:defRPr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06060"/>
              </a:buClr>
              <a:buSzPts val="1400"/>
              <a:buFont typeface="Roboto Condensed"/>
              <a:buChar char="■"/>
              <a:defRPr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7865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87" r:id="rId2"/>
    <p:sldLayoutId id="2147483724" r:id="rId3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43D0C-3E6F-454A-B538-DBABAE77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46857-2A53-490D-B614-FFDD467F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BD09-BB90-4A55-A00F-A842DCBA2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BF9B-A2CA-4262-A677-372EDA70518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FDA4D-DB8B-4DE9-AD50-504A6DC93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026A4-6BEC-44D8-B84D-2848748EC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94EA1-15C6-4B78-A84F-AC7D7F6AE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8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0" r:id="rId2"/>
    <p:sldLayoutId id="2147483713" r:id="rId3"/>
    <p:sldLayoutId id="2147483714" r:id="rId4"/>
    <p:sldLayoutId id="2147483719" r:id="rId5"/>
    <p:sldLayoutId id="214748372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asa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A26C3D-0090-474C-8A46-85EF6D89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Oswald" panose="00000500000000000000" pitchFamily="2" charset="0"/>
              </a:rPr>
              <a:t>Advocacy 101</a:t>
            </a:r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DB6D860-20C1-4DCB-924C-47885F1BE5F2}"/>
              </a:ext>
            </a:extLst>
          </p:cNvPr>
          <p:cNvSpPr/>
          <p:nvPr/>
        </p:nvSpPr>
        <p:spPr>
          <a:xfrm>
            <a:off x="9508881" y="5635869"/>
            <a:ext cx="2554165" cy="1050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D2EAA2D-2B86-44B4-A9B1-58B60E981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1568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836800" cy="25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9333" dirty="0"/>
              <a:t>To affect a process, you have to know the process!</a:t>
            </a:r>
            <a:endParaRPr sz="9333" dirty="0"/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0167FE4B-A923-4C1C-BC7F-C3D134B1C949}"/>
              </a:ext>
            </a:extLst>
          </p:cNvPr>
          <p:cNvSpPr/>
          <p:nvPr/>
        </p:nvSpPr>
        <p:spPr>
          <a:xfrm>
            <a:off x="9508881" y="5635869"/>
            <a:ext cx="2554165" cy="1050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F1F68EB-E878-454C-BA6E-8B4CD35A7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48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15600" y="234069"/>
            <a:ext cx="11360800" cy="97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Who do you need to know?</a:t>
            </a:r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15600" y="1034153"/>
            <a:ext cx="11360800" cy="413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i="1" dirty="0">
                <a:solidFill>
                  <a:srgbClr val="606060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Knowing the rules of the game and the players allow you to build relationships.</a:t>
            </a:r>
            <a:endParaRPr i="1" dirty="0">
              <a:solidFill>
                <a:srgbClr val="60606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indent="0">
              <a:spcBef>
                <a:spcPts val="2000"/>
              </a:spcBef>
              <a:buNone/>
            </a:pPr>
            <a:r>
              <a:rPr lang="en" dirty="0">
                <a:solidFill>
                  <a:srgbClr val="274674"/>
                </a:solidFill>
              </a:rPr>
              <a:t>Start Local</a:t>
            </a:r>
            <a:endParaRPr dirty="0">
              <a:solidFill>
                <a:srgbClr val="274674"/>
              </a:solidFill>
            </a:endParaRPr>
          </a:p>
          <a:p>
            <a:pPr indent="-423323">
              <a:spcBef>
                <a:spcPts val="2000"/>
              </a:spcBef>
              <a:buClr>
                <a:srgbClr val="000000"/>
              </a:buClr>
              <a:buSzPts val="1400"/>
            </a:pPr>
            <a:r>
              <a:rPr lang="en-US" sz="1867" b="1" dirty="0">
                <a:solidFill>
                  <a:srgbClr val="000000"/>
                </a:solidFill>
              </a:rPr>
              <a:t>Your Local School District</a:t>
            </a:r>
            <a:r>
              <a:rPr lang="en" sz="1867" b="1" dirty="0">
                <a:solidFill>
                  <a:srgbClr val="000000"/>
                </a:solidFill>
              </a:rPr>
              <a:t>:</a:t>
            </a:r>
            <a:r>
              <a:rPr lang="en" sz="1867" dirty="0">
                <a:solidFill>
                  <a:srgbClr val="000000"/>
                </a:solidFill>
              </a:rPr>
              <a:t> Teacher, Principal, Superintendent, Elected School Board Members </a:t>
            </a:r>
            <a:endParaRPr sz="1867" dirty="0">
              <a:solidFill>
                <a:srgbClr val="000000"/>
              </a:solidFill>
            </a:endParaRPr>
          </a:p>
          <a:p>
            <a:pPr indent="-423323">
              <a:buClr>
                <a:srgbClr val="000000"/>
              </a:buClr>
              <a:buSzPts val="1400"/>
            </a:pPr>
            <a:r>
              <a:rPr lang="en-US" sz="1867" b="1" dirty="0">
                <a:solidFill>
                  <a:srgbClr val="000000"/>
                </a:solidFill>
              </a:rPr>
              <a:t>Your Local Township/City</a:t>
            </a:r>
            <a:r>
              <a:rPr lang="en" sz="1867" dirty="0">
                <a:solidFill>
                  <a:srgbClr val="000000"/>
                </a:solidFill>
              </a:rPr>
              <a:t>: Department Directors, Elected Township Board (Supervisor, Treasurer, Clerk, Trustees) </a:t>
            </a:r>
            <a:r>
              <a:rPr lang="en-US" sz="1867" dirty="0">
                <a:solidFill>
                  <a:srgbClr val="000000"/>
                </a:solidFill>
              </a:rPr>
              <a:t>or City Council (Mayor, Council Members)</a:t>
            </a:r>
            <a:r>
              <a:rPr lang="en" sz="1867" dirty="0">
                <a:solidFill>
                  <a:srgbClr val="000000"/>
                </a:solidFill>
              </a:rPr>
              <a:t>, Zoning Board of Appeals</a:t>
            </a:r>
            <a:endParaRPr sz="1867" dirty="0">
              <a:solidFill>
                <a:srgbClr val="000000"/>
              </a:solidFill>
            </a:endParaRPr>
          </a:p>
          <a:p>
            <a:pPr indent="-423323">
              <a:buClr>
                <a:srgbClr val="000000"/>
              </a:buClr>
              <a:buSzPts val="1400"/>
            </a:pPr>
            <a:r>
              <a:rPr lang="en-US" sz="1867" b="1" dirty="0">
                <a:solidFill>
                  <a:srgbClr val="000000"/>
                </a:solidFill>
              </a:rPr>
              <a:t>Your Local County</a:t>
            </a:r>
            <a:r>
              <a:rPr lang="en" sz="1867" b="1" dirty="0">
                <a:solidFill>
                  <a:srgbClr val="000000"/>
                </a:solidFill>
              </a:rPr>
              <a:t>:</a:t>
            </a:r>
            <a:r>
              <a:rPr lang="en" sz="1867" dirty="0">
                <a:solidFill>
                  <a:srgbClr val="000000"/>
                </a:solidFill>
              </a:rPr>
              <a:t> County Executive and Key Staff Leaders, County Clerk, Water Resource Commissioner, Sheriff, Local County Commissioners, Road Commission of Oakland County</a:t>
            </a:r>
            <a:endParaRPr sz="1867" dirty="0">
              <a:solidFill>
                <a:srgbClr val="000000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sz="1867" dirty="0">
              <a:solidFill>
                <a:srgbClr val="000000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r>
              <a:rPr lang="en" sz="1867" dirty="0">
                <a:solidFill>
                  <a:srgbClr val="000000"/>
                </a:solidFill>
              </a:rPr>
              <a:t> </a:t>
            </a:r>
            <a:endParaRPr sz="1867" dirty="0">
              <a:solidFill>
                <a:srgbClr val="000000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sz="1867" dirty="0">
              <a:solidFill>
                <a:srgbClr val="000000"/>
              </a:solidFill>
            </a:endParaRPr>
          </a:p>
          <a:p>
            <a:pPr marL="0" indent="0">
              <a:spcBef>
                <a:spcPts val="2000"/>
              </a:spcBef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4" name="Shape 82">
            <a:extLst>
              <a:ext uri="{FF2B5EF4-FFF2-40B4-BE49-F238E27FC236}">
                <a16:creationId xmlns:a16="http://schemas.microsoft.com/office/drawing/2014/main" id="{1D543ED5-8AF1-4E84-810B-143DB3DEA340}"/>
              </a:ext>
            </a:extLst>
          </p:cNvPr>
          <p:cNvSpPr txBox="1">
            <a:spLocks/>
          </p:cNvSpPr>
          <p:nvPr/>
        </p:nvSpPr>
        <p:spPr>
          <a:xfrm>
            <a:off x="340572" y="4013380"/>
            <a:ext cx="11360800" cy="4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800"/>
              <a:buFont typeface="Roboto Condensed"/>
              <a:buChar char="●"/>
              <a:defRPr sz="1800" b="0" i="0" u="none" strike="noStrike" cap="none"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06060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274674"/>
                </a:solidFill>
              </a:rPr>
              <a:t>State &amp; National Decision-Makers</a:t>
            </a:r>
          </a:p>
          <a:p>
            <a:pPr indent="-423323">
              <a:spcBef>
                <a:spcPts val="2000"/>
              </a:spcBef>
              <a:buClr>
                <a:srgbClr val="000000"/>
              </a:buClr>
              <a:buSzPts val="1400"/>
            </a:pPr>
            <a:r>
              <a:rPr lang="en-US" sz="1867" b="1" dirty="0">
                <a:solidFill>
                  <a:srgbClr val="000000"/>
                </a:solidFill>
              </a:rPr>
              <a:t>Your State: </a:t>
            </a:r>
            <a:r>
              <a:rPr lang="en-US" sz="1867" dirty="0">
                <a:solidFill>
                  <a:srgbClr val="000000"/>
                </a:solidFill>
              </a:rPr>
              <a:t>Governor, Lt. Governor, Secretary of State, Attorney General, Chief State School Officer, Assembly (House and Senate)</a:t>
            </a:r>
          </a:p>
          <a:p>
            <a:pPr indent="-423323">
              <a:buClr>
                <a:srgbClr val="000000"/>
              </a:buClr>
              <a:buSzPts val="1400"/>
            </a:pPr>
            <a:r>
              <a:rPr lang="en-US" sz="1867" b="1" dirty="0">
                <a:solidFill>
                  <a:srgbClr val="000000"/>
                </a:solidFill>
              </a:rPr>
              <a:t>United States of America:</a:t>
            </a:r>
            <a:r>
              <a:rPr lang="en-US" sz="1867" dirty="0">
                <a:solidFill>
                  <a:srgbClr val="000000"/>
                </a:solidFill>
              </a:rPr>
              <a:t> President, Vice President, Cabinet Level Positions (Secretary of Education, Secretary of Agriculture, Interior, EPA, Attorney General), United States House of Representatives </a:t>
            </a:r>
            <a:br>
              <a:rPr lang="en-US" sz="1867" dirty="0">
                <a:solidFill>
                  <a:srgbClr val="000000"/>
                </a:solidFill>
              </a:rPr>
            </a:br>
            <a:r>
              <a:rPr lang="en-US" sz="1867" dirty="0">
                <a:solidFill>
                  <a:srgbClr val="000000"/>
                </a:solidFill>
              </a:rPr>
              <a:t>(435 Members), United States Senate (100 Members)</a:t>
            </a:r>
          </a:p>
          <a:p>
            <a:pPr marL="0" indent="0">
              <a:spcBef>
                <a:spcPts val="2000"/>
              </a:spcBef>
              <a:buNone/>
            </a:pPr>
            <a:endParaRPr lang="en-US" sz="1867" dirty="0">
              <a:solidFill>
                <a:srgbClr val="000000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1867" dirty="0">
              <a:solidFill>
                <a:srgbClr val="000000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1867" dirty="0">
              <a:solidFill>
                <a:srgbClr val="000000"/>
              </a:solidFill>
            </a:endParaRPr>
          </a:p>
          <a:p>
            <a:pPr marL="1219170" indent="0">
              <a:spcBef>
                <a:spcPts val="2000"/>
              </a:spcBef>
              <a:buNone/>
            </a:pPr>
            <a:endParaRPr lang="en-US" sz="1867" dirty="0">
              <a:solidFill>
                <a:srgbClr val="000000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1867" dirty="0">
              <a:solidFill>
                <a:srgbClr val="000000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1867" dirty="0">
              <a:solidFill>
                <a:srgbClr val="000000"/>
              </a:solidFill>
            </a:endParaRPr>
          </a:p>
          <a:p>
            <a:pPr marL="0" indent="0">
              <a:spcBef>
                <a:spcPts val="2000"/>
              </a:spcBef>
              <a:spcAft>
                <a:spcPts val="2133"/>
              </a:spcAft>
              <a:buNone/>
            </a:pPr>
            <a:endParaRPr lang="en-US" sz="2400" dirty="0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21526C7-3696-43A8-90A5-812ABF219B03}"/>
              </a:ext>
            </a:extLst>
          </p:cNvPr>
          <p:cNvSpPr/>
          <p:nvPr/>
        </p:nvSpPr>
        <p:spPr>
          <a:xfrm>
            <a:off x="9486901" y="5905500"/>
            <a:ext cx="2576146" cy="781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4ACFD14-E193-4407-A721-057B985F0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89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85e583bcd0_0_0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7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Student Association for STEM Advocacy</a:t>
            </a:r>
            <a:endParaRPr/>
          </a:p>
        </p:txBody>
      </p:sp>
      <p:sp>
        <p:nvSpPr>
          <p:cNvPr id="33" name="Google Shape;33;g85e583bcd0_0_0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Sponsor of NAC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Advocacy Association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Membership Opportunities</a:t>
            </a:r>
            <a:endParaRPr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67" dirty="0"/>
              <a:t>Individual Membership ($25/year)</a:t>
            </a:r>
            <a:endParaRPr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67" dirty="0"/>
              <a:t>Team Membership ($200/year)</a:t>
            </a:r>
            <a:endParaRPr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67" dirty="0"/>
              <a:t>Corporate Membership ($500/year)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Benefits</a:t>
            </a:r>
            <a:endParaRPr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67" dirty="0"/>
              <a:t>Monthly Update</a:t>
            </a:r>
            <a:endParaRPr sz="2067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67" dirty="0"/>
              <a:t>NAC Registration Discounts</a:t>
            </a:r>
            <a:endParaRPr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67" dirty="0"/>
              <a:t>Legislative Action Alerts</a:t>
            </a:r>
            <a:endParaRPr dirty="0"/>
          </a:p>
        </p:txBody>
      </p:sp>
      <p:pic>
        <p:nvPicPr>
          <p:cNvPr id="35" name="Google Shape;35;g85e583bcd0_0_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4412" y="2396589"/>
            <a:ext cx="5838907" cy="2376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39CE92-AA7F-472F-A601-E8681D6F30A7}"/>
              </a:ext>
            </a:extLst>
          </p:cNvPr>
          <p:cNvSpPr/>
          <p:nvPr/>
        </p:nvSpPr>
        <p:spPr>
          <a:xfrm>
            <a:off x="9879623" y="581171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Google Shape;34;g85e583bcd0_0_0"/>
          <p:cNvSpPr txBox="1"/>
          <p:nvPr/>
        </p:nvSpPr>
        <p:spPr>
          <a:xfrm>
            <a:off x="223935" y="6166829"/>
            <a:ext cx="10440955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Website: mysasa.org		Twitter: @SASAdvocacy		Facebook: @SASAdvocacy</a:t>
            </a:r>
            <a:endParaRPr sz="2000" i="0" u="none" strike="noStrike" cap="none" dirty="0">
              <a:solidFill>
                <a:srgbClr val="60606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60606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97403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15600" y="308595"/>
            <a:ext cx="11360800" cy="15227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/>
              <a:t>The </a:t>
            </a:r>
            <a:r>
              <a:rPr lang="en-US" dirty="0"/>
              <a:t>National Advocacy Conference</a:t>
            </a:r>
            <a:br>
              <a:rPr lang="en-US" dirty="0"/>
            </a:br>
            <a:r>
              <a:rPr lang="en-US" sz="2667" dirty="0"/>
              <a:t>presented by The Student Association for STEM Advocacy </a:t>
            </a:r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66080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2000"/>
              </a:spcBef>
              <a:spcAft>
                <a:spcPts val="2133"/>
              </a:spcAft>
              <a:buNone/>
            </a:pPr>
            <a:r>
              <a:rPr lang="en-US" dirty="0"/>
              <a:t>In person! </a:t>
            </a:r>
            <a:r>
              <a:rPr lang="en-US"/>
              <a:t>June 25</a:t>
            </a:r>
            <a:r>
              <a:rPr lang="en-US" baseline="30000"/>
              <a:t>th</a:t>
            </a:r>
            <a:r>
              <a:rPr lang="en-US"/>
              <a:t> </a:t>
            </a:r>
            <a:r>
              <a:rPr lang="en-US" dirty="0"/>
              <a:t>to </a:t>
            </a:r>
            <a:r>
              <a:rPr lang="en-US"/>
              <a:t>June 27</a:t>
            </a:r>
            <a:r>
              <a:rPr lang="en-US" baseline="30000"/>
              <a:t>th</a:t>
            </a:r>
            <a:r>
              <a:rPr lang="en-US"/>
              <a:t> </a:t>
            </a:r>
            <a:r>
              <a:rPr lang="en-US" dirty="0"/>
              <a:t>Washington, D.C. </a:t>
            </a:r>
          </a:p>
          <a:p>
            <a:pPr marL="0" indent="0">
              <a:spcBef>
                <a:spcPts val="2000"/>
              </a:spcBef>
              <a:spcAft>
                <a:spcPts val="2133"/>
              </a:spcAft>
              <a:buNone/>
            </a:pPr>
            <a:r>
              <a:rPr lang="en-US" dirty="0"/>
              <a:t>Registration now open at </a:t>
            </a:r>
            <a:r>
              <a:rPr lang="en-US" dirty="0">
                <a:hlinkClick r:id="rId3"/>
              </a:rPr>
              <a:t>www.mysasa.org</a:t>
            </a:r>
            <a:r>
              <a:rPr lang="en-US" dirty="0"/>
              <a:t> </a:t>
            </a:r>
          </a:p>
          <a:p>
            <a:pPr marL="0" indent="0">
              <a:spcBef>
                <a:spcPts val="2000"/>
              </a:spcBef>
              <a:spcAft>
                <a:spcPts val="2133"/>
              </a:spcAft>
              <a:buNone/>
            </a:pPr>
            <a:r>
              <a:rPr lang="en-US" dirty="0"/>
              <a:t>Contact us with any questions!</a:t>
            </a:r>
            <a:br>
              <a:rPr lang="en-US" dirty="0"/>
            </a:br>
            <a:r>
              <a:rPr lang="en-US" dirty="0"/>
              <a:t>	Steve Hyer</a:t>
            </a:r>
            <a:br>
              <a:rPr lang="en-US" dirty="0"/>
            </a:br>
            <a:r>
              <a:rPr lang="en-US" dirty="0"/>
              <a:t>	staff@mysasa.org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F0AD42C-8344-4470-8FE8-5EB09D1BC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2092" y="5026674"/>
            <a:ext cx="2043360" cy="8315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E2B990-D041-4D58-ABC4-39DCBB4F2208}"/>
              </a:ext>
            </a:extLst>
          </p:cNvPr>
          <p:cNvSpPr/>
          <p:nvPr/>
        </p:nvSpPr>
        <p:spPr>
          <a:xfrm>
            <a:off x="9922092" y="4884127"/>
            <a:ext cx="2110181" cy="1754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EC18C33-BE0F-4715-8C3B-7C9FEBBF6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002" y="4744134"/>
            <a:ext cx="1511398" cy="214463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1B0DED5-8E11-40D4-99A2-11A845060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63" y="4744134"/>
            <a:ext cx="2113866" cy="21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00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376d9c672_0_50"/>
          <p:cNvSpPr txBox="1">
            <a:spLocks noGrp="1"/>
          </p:cNvSpPr>
          <p:nvPr>
            <p:ph type="title"/>
          </p:nvPr>
        </p:nvSpPr>
        <p:spPr>
          <a:xfrm>
            <a:off x="1" y="2384921"/>
            <a:ext cx="12191999" cy="20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6000" dirty="0">
                <a:latin typeface="Bree Serif" panose="020B0604020202020204" charset="0"/>
              </a:rPr>
              <a:t>Questions</a:t>
            </a:r>
            <a:endParaRPr sz="6000" dirty="0">
              <a:latin typeface="Bree Serif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1DC7E9-92DB-49F8-A8E7-CBD6C2C24AA7}"/>
              </a:ext>
            </a:extLst>
          </p:cNvPr>
          <p:cNvSpPr/>
          <p:nvPr/>
        </p:nvSpPr>
        <p:spPr>
          <a:xfrm>
            <a:off x="9719896" y="583369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816207D-CFEC-4952-A9F5-C07E3768C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163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C2467-F28A-47E1-8A94-067A2EE1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Background and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62C02-3F64-407F-941F-D07D392D9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958433"/>
            <a:ext cx="11360800" cy="4402900"/>
          </a:xfrm>
        </p:spPr>
        <p:txBody>
          <a:bodyPr/>
          <a:lstStyle/>
          <a:p>
            <a:r>
              <a:rPr lang="en-US" dirty="0"/>
              <a:t>School Board Member for Clarkston Community Schools (Michigan)</a:t>
            </a:r>
          </a:p>
          <a:p>
            <a:r>
              <a:rPr lang="en-US" dirty="0"/>
              <a:t>President – Michigan Association of School Boards</a:t>
            </a:r>
          </a:p>
          <a:p>
            <a:r>
              <a:rPr lang="en-US" dirty="0"/>
              <a:t>Two Time World Chairman’s Award-Winning Mentor (FRC 27 and FRC 1816)</a:t>
            </a:r>
          </a:p>
          <a:p>
            <a:r>
              <a:rPr lang="en-US" dirty="0"/>
              <a:t>Current Judge and Judge Advisor for FIRST</a:t>
            </a:r>
          </a:p>
          <a:p>
            <a:r>
              <a:rPr lang="en-US" dirty="0"/>
              <a:t>Founder of FIRST National Advocacy Conference in Washington, DC</a:t>
            </a:r>
          </a:p>
          <a:p>
            <a:r>
              <a:rPr lang="en-US" dirty="0"/>
              <a:t>Founder and Treasurer of the Student Association for STEM Advocacy (SASA)</a:t>
            </a:r>
          </a:p>
          <a:p>
            <a:r>
              <a:rPr lang="en-US" dirty="0"/>
              <a:t>Advocacy History </a:t>
            </a:r>
          </a:p>
          <a:p>
            <a:pPr marL="152396" indent="0">
              <a:buNone/>
            </a:pPr>
            <a:r>
              <a:rPr lang="en-US" dirty="0"/>
              <a:t>	Started with Michigan Department of Education and State Legislature</a:t>
            </a:r>
          </a:p>
          <a:p>
            <a:pPr marL="152396" indent="0">
              <a:buNone/>
            </a:pPr>
            <a:r>
              <a:rPr lang="en-US" dirty="0"/>
              <a:t>	Turned attention to Washington, DC in 2009 with student trip</a:t>
            </a:r>
            <a:br>
              <a:rPr lang="en-US" dirty="0"/>
            </a:br>
            <a:r>
              <a:rPr lang="en-US" dirty="0"/>
              <a:t>	Started inviting other teams</a:t>
            </a:r>
            <a:br>
              <a:rPr lang="en-US" dirty="0"/>
            </a:br>
            <a:r>
              <a:rPr lang="en-US" dirty="0"/>
              <a:t>	Turned into NAC officially in 2014</a:t>
            </a:r>
          </a:p>
          <a:p>
            <a:pPr marL="152396" indent="0">
              <a:buNone/>
            </a:pPr>
            <a:r>
              <a:rPr lang="en-US" dirty="0"/>
              <a:t>	SASA started in late 2019</a:t>
            </a:r>
            <a:br>
              <a:rPr lang="en-US" dirty="0"/>
            </a:br>
            <a:r>
              <a:rPr lang="en-US" dirty="0"/>
              <a:t>	Growth in State Advocacy Conferences</a:t>
            </a:r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C5CBC158-2DBF-4611-9E83-564B8E8A8263}"/>
              </a:ext>
            </a:extLst>
          </p:cNvPr>
          <p:cNvSpPr/>
          <p:nvPr/>
        </p:nvSpPr>
        <p:spPr>
          <a:xfrm>
            <a:off x="9508881" y="5635869"/>
            <a:ext cx="2554165" cy="1050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8E0E710-6745-4599-97CE-792A23A5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38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hape 69"/>
          <p:cNvCxnSpPr/>
          <p:nvPr/>
        </p:nvCxnSpPr>
        <p:spPr>
          <a:xfrm>
            <a:off x="577900" y="4965711"/>
            <a:ext cx="5188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Shape 70"/>
          <p:cNvCxnSpPr/>
          <p:nvPr/>
        </p:nvCxnSpPr>
        <p:spPr>
          <a:xfrm>
            <a:off x="6588400" y="4965711"/>
            <a:ext cx="5188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t="11637" b="11645"/>
          <a:stretch/>
        </p:blipFill>
        <p:spPr>
          <a:xfrm>
            <a:off x="566698" y="530601"/>
            <a:ext cx="5187957" cy="266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4">
            <a:alphaModFix/>
          </a:blip>
          <a:srcRect t="12364" b="33805"/>
          <a:stretch/>
        </p:blipFill>
        <p:spPr>
          <a:xfrm>
            <a:off x="566714" y="3333203"/>
            <a:ext cx="2580308" cy="125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5">
            <a:alphaModFix/>
          </a:blip>
          <a:srcRect t="4521" b="27381"/>
          <a:stretch/>
        </p:blipFill>
        <p:spPr>
          <a:xfrm>
            <a:off x="3285440" y="3333203"/>
            <a:ext cx="2469232" cy="12594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body" idx="4294967295"/>
          </p:nvPr>
        </p:nvSpPr>
        <p:spPr>
          <a:xfrm>
            <a:off x="425133" y="5029200"/>
            <a:ext cx="5333200" cy="70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74674"/>
                </a:solidFill>
              </a:rPr>
              <a:t>Introductions</a:t>
            </a:r>
            <a:endParaRPr sz="2800" b="1" dirty="0">
              <a:solidFill>
                <a:srgbClr val="274674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290992" y="5637400"/>
            <a:ext cx="5333200" cy="85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06390">
              <a:buClr>
                <a:srgbClr val="274674"/>
              </a:buClr>
              <a:buSzPts val="1200"/>
            </a:pPr>
            <a:r>
              <a:rPr lang="en-US" sz="1600" dirty="0">
                <a:solidFill>
                  <a:srgbClr val="274674"/>
                </a:solidFill>
              </a:rPr>
              <a:t>Who Are you</a:t>
            </a:r>
          </a:p>
          <a:p>
            <a:pPr marL="609585" indent="-406390">
              <a:buClr>
                <a:srgbClr val="274674"/>
              </a:buClr>
              <a:buSzPts val="1200"/>
            </a:pPr>
            <a:r>
              <a:rPr lang="en-US" sz="1600" dirty="0">
                <a:solidFill>
                  <a:srgbClr val="274674"/>
                </a:solidFill>
              </a:rPr>
              <a:t>Where are you from (state, city, and team)</a:t>
            </a:r>
          </a:p>
          <a:p>
            <a:pPr marL="609585" indent="-406390">
              <a:buClr>
                <a:srgbClr val="274674"/>
              </a:buClr>
              <a:buSzPts val="1200"/>
            </a:pPr>
            <a:r>
              <a:rPr lang="en-US" sz="1600" dirty="0">
                <a:solidFill>
                  <a:srgbClr val="274674"/>
                </a:solidFill>
              </a:rPr>
              <a:t>One thing you want to get out of this conference</a:t>
            </a:r>
            <a:endParaRPr sz="1600" dirty="0">
              <a:solidFill>
                <a:srgbClr val="274674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6">
            <a:alphaModFix/>
          </a:blip>
          <a:srcRect l="18199" r="12548"/>
          <a:stretch/>
        </p:blipFill>
        <p:spPr>
          <a:xfrm>
            <a:off x="6547900" y="530600"/>
            <a:ext cx="5188000" cy="406206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801134" y="1969732"/>
            <a:ext cx="1805764" cy="5806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i="1" dirty="0">
                <a:ln>
                  <a:solidFill>
                    <a:schemeClr val="bg1"/>
                  </a:solidFill>
                </a:ln>
                <a:solidFill>
                  <a:srgbClr val="336699"/>
                </a:solidFill>
                <a:latin typeface="EB Garamond"/>
              </a:rPr>
              <a:t>write</a:t>
            </a:r>
          </a:p>
        </p:txBody>
      </p:sp>
      <p:sp>
        <p:nvSpPr>
          <p:cNvPr id="80" name="Shape 80"/>
          <p:cNvSpPr/>
          <p:nvPr/>
        </p:nvSpPr>
        <p:spPr>
          <a:xfrm>
            <a:off x="1941713" y="3936252"/>
            <a:ext cx="995399" cy="50332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i="1" dirty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EB Garamond"/>
              </a:rPr>
              <a:t>call</a:t>
            </a:r>
          </a:p>
        </p:txBody>
      </p:sp>
      <p:sp>
        <p:nvSpPr>
          <p:cNvPr id="81" name="Shape 81"/>
          <p:cNvSpPr/>
          <p:nvPr/>
        </p:nvSpPr>
        <p:spPr>
          <a:xfrm>
            <a:off x="3450734" y="3968935"/>
            <a:ext cx="1128457" cy="4379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i="1" dirty="0">
                <a:ln>
                  <a:solidFill>
                    <a:schemeClr val="bg1"/>
                  </a:solidFill>
                </a:ln>
                <a:solidFill>
                  <a:srgbClr val="FFD966"/>
                </a:solidFill>
                <a:latin typeface="EB Garamond"/>
              </a:rPr>
              <a:t>visit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6860400" cy="100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You can advocate for anyone or anything</a:t>
            </a:r>
            <a:endParaRPr/>
          </a:p>
        </p:txBody>
      </p:sp>
      <p:pic>
        <p:nvPicPr>
          <p:cNvPr id="102" name="Shape 102" descr="Portrait-oriented black smaptpho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25424">
            <a:off x="8053769" y="922166"/>
            <a:ext cx="2234432" cy="438839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15600" y="2157600"/>
            <a:ext cx="7203600" cy="393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2400" i="1" dirty="0">
                <a:solidFill>
                  <a:srgbClr val="606060"/>
                </a:solidFill>
                <a:latin typeface="EB Garamond"/>
                <a:ea typeface="EB Garamond"/>
                <a:cs typeface="EB Garamond"/>
                <a:sym typeface="EB Garamond"/>
              </a:rPr>
              <a:t>Engaged, educated citizenry is a cornerstone of a productive and effective democracy.</a:t>
            </a:r>
            <a:endParaRPr sz="2400" i="1" dirty="0">
              <a:solidFill>
                <a:srgbClr val="60606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indent="0">
              <a:lnSpc>
                <a:spcPct val="100000"/>
              </a:lnSpc>
              <a:buNone/>
            </a:pPr>
            <a:endParaRPr sz="1867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2400" dirty="0">
                <a:solidFill>
                  <a:srgbClr val="274674"/>
                </a:solidFill>
              </a:rPr>
              <a:t>Examples</a:t>
            </a:r>
            <a:br>
              <a:rPr lang="en" sz="2400" dirty="0">
                <a:solidFill>
                  <a:srgbClr val="274674"/>
                </a:solidFill>
              </a:rPr>
            </a:br>
            <a:endParaRPr sz="1867" dirty="0">
              <a:solidFill>
                <a:srgbClr val="274674"/>
              </a:solidFill>
            </a:endParaRPr>
          </a:p>
          <a:p>
            <a:pPr indent="-423323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en-US" sz="1867" dirty="0">
                <a:solidFill>
                  <a:srgbClr val="000000"/>
                </a:solidFill>
              </a:rPr>
              <a:t>Graduation requirements should contain a CTE experience</a:t>
            </a:r>
          </a:p>
          <a:p>
            <a:pPr indent="-423323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en-US" sz="1867" dirty="0">
                <a:solidFill>
                  <a:srgbClr val="000000"/>
                </a:solidFill>
              </a:rPr>
              <a:t>State funding should continue for REC Foundation programs</a:t>
            </a:r>
          </a:p>
          <a:p>
            <a:pPr indent="-423323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en-US" sz="1867" dirty="0">
                <a:solidFill>
                  <a:srgbClr val="000000"/>
                </a:solidFill>
              </a:rPr>
              <a:t>Every student should be exposed to STEM before graduation</a:t>
            </a:r>
            <a:endParaRPr dirty="0"/>
          </a:p>
        </p:txBody>
      </p:sp>
      <p:pic>
        <p:nvPicPr>
          <p:cNvPr id="104" name="Shape 104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629519">
            <a:off x="8140064" y="1197000"/>
            <a:ext cx="2123507" cy="37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 rot="621915">
            <a:off x="8539083" y="1410379"/>
            <a:ext cx="1798551" cy="456375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Rep. Tedder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F3DC59F-E6E9-46FF-8804-1BD5FBC01D3D}"/>
              </a:ext>
            </a:extLst>
          </p:cNvPr>
          <p:cNvSpPr/>
          <p:nvPr/>
        </p:nvSpPr>
        <p:spPr>
          <a:xfrm>
            <a:off x="9508881" y="5635869"/>
            <a:ext cx="2554165" cy="1050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C12F049-2CF3-488A-ACFA-327DFAA51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795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836800" cy="25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9333"/>
              <a:t>How and where do I start?</a:t>
            </a:r>
            <a:endParaRPr sz="9333"/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DB0EA5C9-BBF2-4C25-9009-8B3D14051333}"/>
              </a:ext>
            </a:extLst>
          </p:cNvPr>
          <p:cNvSpPr/>
          <p:nvPr/>
        </p:nvSpPr>
        <p:spPr>
          <a:xfrm>
            <a:off x="9508881" y="5635869"/>
            <a:ext cx="2554165" cy="1050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3242155-C49E-4440-A19C-4E27CA8AA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95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8632933" y="317800"/>
            <a:ext cx="3315200" cy="630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>
                <a:solidFill>
                  <a:srgbClr val="274674"/>
                </a:solidFill>
                <a:latin typeface="Oswald"/>
                <a:ea typeface="Oswald"/>
                <a:cs typeface="Oswald"/>
                <a:sym typeface="Oswald"/>
              </a:rPr>
              <a:t>Settle In </a:t>
            </a:r>
            <a:endParaRPr sz="2400"/>
          </a:p>
        </p:txBody>
      </p:sp>
      <p:sp>
        <p:nvSpPr>
          <p:cNvPr id="93" name="Shape 93"/>
          <p:cNvSpPr txBox="1"/>
          <p:nvPr/>
        </p:nvSpPr>
        <p:spPr>
          <a:xfrm>
            <a:off x="4458000" y="317800"/>
            <a:ext cx="3307600" cy="630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>
                <a:solidFill>
                  <a:srgbClr val="274674"/>
                </a:solidFill>
                <a:latin typeface="Oswald"/>
                <a:ea typeface="Oswald"/>
                <a:cs typeface="Oswald"/>
                <a:sym typeface="Oswald"/>
              </a:rPr>
              <a:t>Form a Relationship</a:t>
            </a:r>
            <a:endParaRPr sz="2400"/>
          </a:p>
        </p:txBody>
      </p:sp>
      <p:sp>
        <p:nvSpPr>
          <p:cNvPr id="94" name="Shape 94"/>
          <p:cNvSpPr txBox="1"/>
          <p:nvPr/>
        </p:nvSpPr>
        <p:spPr>
          <a:xfrm>
            <a:off x="316300" y="276000"/>
            <a:ext cx="3315200" cy="630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>
                <a:solidFill>
                  <a:srgbClr val="274674"/>
                </a:solidFill>
                <a:latin typeface="Oswald"/>
                <a:ea typeface="Oswald"/>
                <a:cs typeface="Oswald"/>
                <a:sym typeface="Oswald"/>
              </a:rPr>
              <a:t>Pick a Target</a:t>
            </a:r>
            <a:endParaRPr sz="3200">
              <a:solidFill>
                <a:srgbClr val="27467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r="63745"/>
          <a:stretch/>
        </p:blipFill>
        <p:spPr>
          <a:xfrm>
            <a:off x="316301" y="1133701"/>
            <a:ext cx="3315199" cy="54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l="13254" t="-712" r="33192" b="20661"/>
          <a:stretch/>
        </p:blipFill>
        <p:spPr>
          <a:xfrm>
            <a:off x="4462431" y="1145833"/>
            <a:ext cx="3315200" cy="54900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8632967" y="1234433"/>
            <a:ext cx="3315200" cy="5389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>
                <a:solidFill>
                  <a:srgbClr val="274674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400"/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 l="26308" r="26313"/>
          <a:stretch/>
        </p:blipFill>
        <p:spPr>
          <a:xfrm>
            <a:off x="8632967" y="1133700"/>
            <a:ext cx="3315200" cy="5490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60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hape 110"/>
          <p:cNvCxnSpPr/>
          <p:nvPr/>
        </p:nvCxnSpPr>
        <p:spPr>
          <a:xfrm>
            <a:off x="-9167" y="3867600"/>
            <a:ext cx="12201200" cy="0"/>
          </a:xfrm>
          <a:prstGeom prst="straightConnector1">
            <a:avLst/>
          </a:prstGeom>
          <a:noFill/>
          <a:ln w="19050" cap="flat" cmpd="sng">
            <a:solidFill>
              <a:srgbClr val="27467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Who do you go to, and how? </a:t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5084208" y="3261093"/>
            <a:ext cx="1350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Shape 113"/>
          <p:cNvSpPr txBox="1"/>
          <p:nvPr/>
        </p:nvSpPr>
        <p:spPr>
          <a:xfrm>
            <a:off x="4951408" y="3528733"/>
            <a:ext cx="16156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Write</a:t>
            </a:r>
            <a:endParaRPr sz="2400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270334" y="1966293"/>
            <a:ext cx="3939600" cy="39396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Shape 115"/>
          <p:cNvSpPr txBox="1"/>
          <p:nvPr/>
        </p:nvSpPr>
        <p:spPr>
          <a:xfrm>
            <a:off x="270334" y="3530893"/>
            <a:ext cx="3939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0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Start Local</a:t>
            </a:r>
            <a:endParaRPr sz="4000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r>
              <a:rPr lang="en" sz="3200" i="1" dirty="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(school, township, city, county, state, nation…)</a:t>
            </a:r>
            <a:endParaRPr sz="3200" i="1" dirty="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770667" y="3162729"/>
            <a:ext cx="1409600" cy="14096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Shape 117"/>
          <p:cNvSpPr txBox="1"/>
          <p:nvPr/>
        </p:nvSpPr>
        <p:spPr>
          <a:xfrm>
            <a:off x="7707800" y="3462333"/>
            <a:ext cx="14724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Call</a:t>
            </a:r>
            <a:endParaRPr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10290772" y="3192848"/>
            <a:ext cx="1350000" cy="1349600"/>
          </a:xfrm>
          <a:prstGeom prst="ellipse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9" name="Shape 119"/>
          <p:cNvSpPr txBox="1"/>
          <p:nvPr/>
        </p:nvSpPr>
        <p:spPr>
          <a:xfrm>
            <a:off x="10291233" y="3462333"/>
            <a:ext cx="13500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Visit</a:t>
            </a:r>
            <a:endParaRPr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96EBF8E7-AB6A-4CD2-AB0F-530E393C2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013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574400" y="2519600"/>
            <a:ext cx="11043200" cy="202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“Relationships, Relationships, Relationships.”</a:t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574400" y="2397680"/>
            <a:ext cx="4972433" cy="4693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i="1" dirty="0">
                <a:solidFill>
                  <a:srgbClr val="FFFFFF"/>
                </a:solidFill>
                <a:latin typeface="EB Garamond"/>
              </a:rPr>
              <a:t>(Once again, it's all about...)</a:t>
            </a:r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AA0B2A4E-F84C-4D64-BF82-E8B9383BD315}"/>
              </a:ext>
            </a:extLst>
          </p:cNvPr>
          <p:cNvSpPr/>
          <p:nvPr/>
        </p:nvSpPr>
        <p:spPr>
          <a:xfrm>
            <a:off x="9508881" y="5635869"/>
            <a:ext cx="2554165" cy="1050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D13DF63-3823-412B-BD84-C0E130DB2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6075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37">
            <a:extLst>
              <a:ext uri="{FF2B5EF4-FFF2-40B4-BE49-F238E27FC236}">
                <a16:creationId xmlns:a16="http://schemas.microsoft.com/office/drawing/2014/main" id="{7259CA48-EC39-4D66-AB08-F0569BB301C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8366" y="931366"/>
            <a:ext cx="4995268" cy="4995268"/>
          </a:xfrm>
          <a:prstGeom prst="rect">
            <a:avLst/>
          </a:prstGeom>
          <a:noFill/>
          <a:ln w="38100" cap="flat" cmpd="sng">
            <a:solidFill>
              <a:srgbClr val="336699"/>
            </a:solidFill>
            <a:prstDash val="solid"/>
            <a:round/>
            <a:headEnd type="none" w="sm" len="sm"/>
            <a:tailEnd type="none" w="sm" len="sm"/>
          </a:ln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925D1570-2A09-4C90-9BE8-1D297E6A9CDF}"/>
              </a:ext>
            </a:extLst>
          </p:cNvPr>
          <p:cNvSpPr/>
          <p:nvPr/>
        </p:nvSpPr>
        <p:spPr>
          <a:xfrm>
            <a:off x="9508881" y="5635869"/>
            <a:ext cx="2554165" cy="1050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583DD5A-320E-40F6-898B-09512DA97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4232342"/>
      </p:ext>
    </p:extLst>
  </p:cSld>
  <p:clrMapOvr>
    <a:masterClrMapping/>
  </p:clrMapOvr>
</p:sld>
</file>

<file path=ppt/theme/theme1.xml><?xml version="1.0" encoding="utf-8"?>
<a:theme xmlns:a="http://schemas.openxmlformats.org/drawingml/2006/main" name="Clarkston Champions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rkston Champions" id="{DED5B681-3325-4A75-948C-ACFF070C656E}" vid="{B14F7F8E-5222-4462-A93B-ED86FC8B46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852</Words>
  <Application>Microsoft Office PowerPoint</Application>
  <PresentationFormat>Widescreen</PresentationFormat>
  <Paragraphs>90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Bree Serif</vt:lpstr>
      <vt:lpstr>Calibri</vt:lpstr>
      <vt:lpstr>Calibri Light</vt:lpstr>
      <vt:lpstr>EB Garamond</vt:lpstr>
      <vt:lpstr>Oswald</vt:lpstr>
      <vt:lpstr>Roboto Condensed</vt:lpstr>
      <vt:lpstr>Clarkston Champions</vt:lpstr>
      <vt:lpstr>Office Theme</vt:lpstr>
      <vt:lpstr>Advocacy 101</vt:lpstr>
      <vt:lpstr>Background and History</vt:lpstr>
      <vt:lpstr>PowerPoint Presentation</vt:lpstr>
      <vt:lpstr>You can advocate for anyone or anything</vt:lpstr>
      <vt:lpstr>How and where do I start?</vt:lpstr>
      <vt:lpstr>PowerPoint Presentation</vt:lpstr>
      <vt:lpstr>Who do you go to, and how? </vt:lpstr>
      <vt:lpstr>“Relationships, Relationships, Relationships.”</vt:lpstr>
      <vt:lpstr>PowerPoint Presentation</vt:lpstr>
      <vt:lpstr>To affect a process, you have to know the process!</vt:lpstr>
      <vt:lpstr>Who do you need to know?</vt:lpstr>
      <vt:lpstr>Student Association for STEM Advocacy</vt:lpstr>
      <vt:lpstr>The National Advocacy Conference presented by The Student Association for STEM Advocacy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101</dc:title>
  <dc:creator>Frank Ferrari</dc:creator>
  <cp:lastModifiedBy>Frank Ferrari</cp:lastModifiedBy>
  <cp:revision>7</cp:revision>
  <dcterms:created xsi:type="dcterms:W3CDTF">2021-11-18T01:31:02Z</dcterms:created>
  <dcterms:modified xsi:type="dcterms:W3CDTF">2022-10-12T12:34:34Z</dcterms:modified>
</cp:coreProperties>
</file>