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7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2" r:id="rId17"/>
    <p:sldId id="276" r:id="rId18"/>
    <p:sldId id="27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360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75F55-BFB7-4025-BAF5-B001820DC15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5786B-568B-4B1B-A3C1-3E697BD4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76d9c67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7376d9c6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376d9c67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7376d9c67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376d9c67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376d9c67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76d9c67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7376d9c6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35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376d9c67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376d9c67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7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Welcome: Introduce yourself, Tell us about your kids, What do you hope we can deliver in this group?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Introduction: History of Parent Trips, Possible testimonials from 2 to 3 participants, Outcomes (Relationships and Engagement and Future Action), Desire to engage our entire community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Clarkston Champions – What is it? Collection of individuals who want to impact positive change for our kids and our community (local, state, nation)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9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376d9c67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7376d9c67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3da6d6c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83da6d6c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376d9c67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7376d9c67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376d9c67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7376d9c67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376d9c67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7376d9c67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376d9c67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7376d9c67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376d9c67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7376d9c67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76d9c67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7376d9c67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76d9c67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376d9c67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 rot="10800000">
            <a:off x="5634800" y="3911400"/>
            <a:ext cx="922400" cy="518000"/>
          </a:xfrm>
          <a:prstGeom prst="triangle">
            <a:avLst>
              <a:gd name="adj" fmla="val 50000"/>
            </a:avLst>
          </a:prstGeom>
          <a:solidFill>
            <a:srgbClr val="1D3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Shape 10"/>
          <p:cNvSpPr/>
          <p:nvPr/>
        </p:nvSpPr>
        <p:spPr>
          <a:xfrm>
            <a:off x="-33" y="0"/>
            <a:ext cx="12192000" cy="4165600"/>
          </a:xfrm>
          <a:prstGeom prst="rect">
            <a:avLst/>
          </a:prstGeom>
          <a:solidFill>
            <a:srgbClr val="1D3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48233" y="859067"/>
            <a:ext cx="11043200" cy="281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48233" y="4531000"/>
            <a:ext cx="11043200" cy="1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 Condensed"/>
              <a:buNone/>
              <a:defRPr sz="4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497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3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rgbClr val="274674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674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274674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3332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●"/>
              <a:defRPr sz="1867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6443200" y="1958433"/>
            <a:ext cx="53332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●"/>
              <a:defRPr sz="1867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04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19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rgbClr val="274674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3000"/>
              <a:buNone/>
              <a:defRPr>
                <a:solidFill>
                  <a:srgbClr val="1D36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964300" y="6017906"/>
            <a:ext cx="1994469" cy="521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2089800"/>
            <a:ext cx="12192000" cy="2678400"/>
          </a:xfrm>
          <a:prstGeom prst="rect">
            <a:avLst/>
          </a:prstGeom>
          <a:solidFill>
            <a:srgbClr val="1D3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200" cy="20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37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3000"/>
              <a:buFont typeface="Oswald"/>
              <a:buNone/>
              <a:defRPr sz="3000">
                <a:solidFill>
                  <a:srgbClr val="1D36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800"/>
              <a:buFont typeface="Roboto Condensed"/>
              <a:buChar char="●"/>
              <a:defRPr sz="1800"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■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●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■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●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06060"/>
              </a:buClr>
              <a:buSzPts val="1400"/>
              <a:buFont typeface="Roboto Condensed"/>
              <a:buChar char="○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06060"/>
              </a:buClr>
              <a:buSzPts val="1400"/>
              <a:buFont typeface="Roboto Condensed"/>
              <a:buChar char="■"/>
              <a:defRPr>
                <a:solidFill>
                  <a:srgbClr val="60606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786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43D0C-3E6F-454A-B538-DBABAE77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46857-2A53-490D-B614-FFDD467F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BD09-BB90-4A55-A00F-A842DCBA2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BF9B-A2CA-4262-A677-372EDA70518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DA4D-DB8B-4DE9-AD50-504A6DC9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026A4-6BEC-44D8-B84D-2848748EC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4EA1-15C6-4B78-A84F-AC7D7F6A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8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as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/>
              <a:t>Effective Meetings with Your Elected Officials</a:t>
            </a:r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005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 Condensed"/>
              <a:buNone/>
            </a:pPr>
            <a:r>
              <a:rPr lang="en-US" dirty="0"/>
              <a:t>States of New England Advocacy Conference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46654F-8357-4470-93D9-459098663124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D57FAD0-26D2-4986-8851-3984DD4E2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11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76d9c672_0_43"/>
          <p:cNvSpPr txBox="1">
            <a:spLocks noGrp="1"/>
          </p:cNvSpPr>
          <p:nvPr>
            <p:ph type="title"/>
          </p:nvPr>
        </p:nvSpPr>
        <p:spPr>
          <a:xfrm>
            <a:off x="0" y="2356928"/>
            <a:ext cx="12191999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dirty="0">
                <a:latin typeface="Bree Serif" panose="020B0604020202020204" charset="0"/>
              </a:rPr>
              <a:t>After Your Meeting</a:t>
            </a:r>
            <a:endParaRPr sz="6000" dirty="0">
              <a:latin typeface="Bree Serif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4D90D-3FB5-47CA-BDC6-B043D1E46F33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7DCD5F8-55DB-43B0-B4C9-538125A4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32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76d9c672_0_67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4800"/>
              <a:buNone/>
            </a:pPr>
            <a:r>
              <a:rPr lang="en-US"/>
              <a:t>Follow Up</a:t>
            </a:r>
            <a:endParaRPr/>
          </a:p>
        </p:txBody>
      </p:sp>
      <p:sp>
        <p:nvSpPr>
          <p:cNvPr id="100" name="Google Shape;100;g7376d9c672_0_67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371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One person follows up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Don’t become pen pals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Make them remember you</a:t>
            </a:r>
            <a:endParaRPr/>
          </a:p>
        </p:txBody>
      </p:sp>
      <p:grpSp>
        <p:nvGrpSpPr>
          <p:cNvPr id="101" name="Google Shape;101;g7376d9c672_0_67"/>
          <p:cNvGrpSpPr/>
          <p:nvPr/>
        </p:nvGrpSpPr>
        <p:grpSpPr>
          <a:xfrm>
            <a:off x="7283909" y="1775812"/>
            <a:ext cx="3306376" cy="3306376"/>
            <a:chOff x="7518800" y="1001612"/>
            <a:chExt cx="3306376" cy="3306376"/>
          </a:xfrm>
        </p:grpSpPr>
        <p:pic>
          <p:nvPicPr>
            <p:cNvPr id="102" name="Google Shape;102;g7376d9c672_0_6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70670" y="1150550"/>
              <a:ext cx="3002625" cy="300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g7376d9c672_0_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7518800" y="1001612"/>
              <a:ext cx="3306376" cy="3306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1F3E39D-D7FD-4C5D-AEFA-5658D731BD1D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A0FE23B-B49F-4FC3-90ED-6FDA1CA48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87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76d9c672_0_79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4800"/>
              <a:buNone/>
            </a:pPr>
            <a:r>
              <a:rPr lang="en-US" dirty="0"/>
              <a:t>Meeting on Zoom</a:t>
            </a:r>
            <a:endParaRPr dirty="0"/>
          </a:p>
        </p:txBody>
      </p:sp>
      <p:sp>
        <p:nvSpPr>
          <p:cNvPr id="109" name="Google Shape;109;g7376d9c672_0_79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64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Physical/Virtual Backgrounds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Facilitator monitoring participants on the meeting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Order of introductions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Video off if not speaking in the meeting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Delay in response makes conversation hard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One person per camera (not in same physical room)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Follow up/Leave Behinds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Tech Savvy?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Length of meeting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to wear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Meeting in your build space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Conversation vs. Presentation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Pausing for Interaction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917C4-4D89-4176-A4C0-3CE4B1CC1D9E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2FD763-4045-47A1-91D8-54297C2B4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03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76d9c672_0_43"/>
          <p:cNvSpPr txBox="1">
            <a:spLocks noGrp="1"/>
          </p:cNvSpPr>
          <p:nvPr>
            <p:ph type="title"/>
          </p:nvPr>
        </p:nvSpPr>
        <p:spPr>
          <a:xfrm>
            <a:off x="0" y="2356928"/>
            <a:ext cx="12191999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dirty="0">
                <a:latin typeface="Bree Serif" panose="020B0604020202020204" charset="0"/>
              </a:rPr>
              <a:t>The Ask</a:t>
            </a:r>
            <a:endParaRPr sz="6000" dirty="0">
              <a:latin typeface="Bree Serif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4DBE7-E00A-4150-BFA9-52BF995CE399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DAE5D1B-7D40-4BD2-9ADC-381892746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3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623A-3B83-7D69-63FB-973ED422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States are Asking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33203-52B7-3E7E-5A1E-163473B3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06037"/>
            <a:ext cx="11360800" cy="46126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Michigan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Section 99h in the School Aid Budget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Allows state funds to be allocated directly for robotics programs</a:t>
            </a:r>
          </a:p>
          <a:p>
            <a:pPr>
              <a:lnSpc>
                <a:spcPct val="110000"/>
              </a:lnSpc>
            </a:pPr>
            <a:r>
              <a:rPr lang="en-US" dirty="0"/>
              <a:t>New York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Bills A1219 and S9411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Established and Appropriates funds for a grant program to fund high school participation in competitions related to STEM fields</a:t>
            </a:r>
          </a:p>
          <a:p>
            <a:pPr>
              <a:lnSpc>
                <a:spcPct val="110000"/>
              </a:lnSpc>
            </a:pPr>
            <a:r>
              <a:rPr lang="en-US" dirty="0"/>
              <a:t>California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Increase/maintain funding for the Expanded Learning Opportunities program.</a:t>
            </a:r>
          </a:p>
          <a:p>
            <a:pPr>
              <a:lnSpc>
                <a:spcPct val="110000"/>
              </a:lnSpc>
            </a:pPr>
            <a:r>
              <a:rPr lang="en-US" dirty="0"/>
              <a:t>Wisconsin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Increase the WI Robotics League Participation </a:t>
            </a:r>
            <a:r>
              <a:rPr lang="en-US"/>
              <a:t>Grant from $500,000 a year to $750,000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584D7-6968-A612-F269-7A37DF900CA4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B0ADF1F-5144-7FF4-8316-BCB75B37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91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76d9c672_0_79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4800"/>
              <a:buNone/>
            </a:pPr>
            <a:r>
              <a:rPr lang="en-US" dirty="0"/>
              <a:t>The Ask</a:t>
            </a:r>
            <a:endParaRPr dirty="0"/>
          </a:p>
        </p:txBody>
      </p:sp>
      <p:sp>
        <p:nvSpPr>
          <p:cNvPr id="109" name="Google Shape;109;g7376d9c672_0_79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64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indent="-457200">
              <a:lnSpc>
                <a:spcPct val="100000"/>
              </a:lnSpc>
              <a:buSzPts val="2400"/>
            </a:pPr>
            <a:r>
              <a:rPr lang="en-US" dirty="0"/>
              <a:t>Massachusetts</a:t>
            </a:r>
          </a:p>
          <a:p>
            <a:pPr marL="1181085" lvl="1" indent="-457200">
              <a:lnSpc>
                <a:spcPct val="100000"/>
              </a:lnSpc>
              <a:buSzPts val="2400"/>
            </a:pPr>
            <a:r>
              <a:rPr lang="en-US" dirty="0"/>
              <a:t>Ask to cosponsor HD.2136 and SD.1182</a:t>
            </a:r>
          </a:p>
          <a:p>
            <a:pPr marL="571500" indent="-457200">
              <a:lnSpc>
                <a:spcPct val="100000"/>
              </a:lnSpc>
              <a:buSzPts val="2400"/>
            </a:pPr>
            <a:r>
              <a:rPr lang="en-US" dirty="0"/>
              <a:t>New Hampshire</a:t>
            </a:r>
          </a:p>
          <a:p>
            <a:pPr marL="1181085" lvl="1" indent="-457200">
              <a:lnSpc>
                <a:spcPct val="100000"/>
              </a:lnSpc>
              <a:buSzPts val="2400"/>
            </a:pPr>
            <a:r>
              <a:rPr lang="en-US" dirty="0"/>
              <a:t>Thank them for their continued support </a:t>
            </a:r>
            <a:r>
              <a:rPr lang="en-US"/>
              <a:t>and funding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F2984F-2323-48A5-B133-CACC3D338578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ED4351-398F-4D7B-9960-71E670044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62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B36D-B280-5491-7513-6B18F513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2D85B-2F09-B4CB-CEF7-CD15EACEE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Longitudinal Study from Brandeis University based on 10 years of Data say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Students: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2.2x more likely to be interested in STEM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2.1x more likely to show higher interest in STEM careers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1.9x more likely to show higher involvement in STEM activity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1.8x more likely to score higher in understanding of STEM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81% of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Alumni Declare Majors in STEM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83% of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Alumni have Confidence to Take Leadership Roles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2x more likely to major in engineering or science (41% in engineering)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87% more interested in doing well in school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87% plan to take a more challenging math or science course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89% more interested in going to college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93% increase conflict resolution skills, 95% time management skills, 98% problem solving skills, 76% communication skills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75%+ of Alumni are in STEM field as a student or professional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Major corporations supporting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teams (examples of corporate support for your team)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sponsors include more than 200 of the Fortune 500 companies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9C8C1-9BEC-7F22-C06F-2784DCBAA8BF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A2EA28C-8B6F-6A68-828F-B6CE1619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43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15600" y="308595"/>
            <a:ext cx="11360800" cy="15227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/>
              <a:t>The </a:t>
            </a:r>
            <a:r>
              <a:rPr lang="en-US" dirty="0"/>
              <a:t>National Advocacy Conference</a:t>
            </a:r>
            <a:br>
              <a:rPr lang="en-US" dirty="0"/>
            </a:br>
            <a:r>
              <a:rPr lang="en-US" sz="2667" dirty="0"/>
              <a:t>presented by The Student Association for STEM Advocacy 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6608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r>
              <a:rPr lang="en-US" dirty="0"/>
              <a:t>In person! </a:t>
            </a:r>
            <a:r>
              <a:rPr lang="en-US"/>
              <a:t>June 25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to </a:t>
            </a:r>
            <a:r>
              <a:rPr lang="en-US"/>
              <a:t>June 27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Washington, D.C. </a:t>
            </a:r>
          </a:p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r>
              <a:rPr lang="en-US" dirty="0"/>
              <a:t>Registration now open at </a:t>
            </a:r>
            <a:r>
              <a:rPr lang="en-US" dirty="0">
                <a:hlinkClick r:id="rId3"/>
              </a:rPr>
              <a:t>www.mysasa.org</a:t>
            </a:r>
            <a:r>
              <a:rPr lang="en-US" dirty="0"/>
              <a:t> </a:t>
            </a:r>
          </a:p>
          <a:p>
            <a:pPr marL="0" indent="0">
              <a:spcBef>
                <a:spcPts val="2000"/>
              </a:spcBef>
              <a:spcAft>
                <a:spcPts val="2133"/>
              </a:spcAft>
              <a:buNone/>
            </a:pPr>
            <a:r>
              <a:rPr lang="en-US" dirty="0"/>
              <a:t>Contact us with any questions!</a:t>
            </a:r>
            <a:br>
              <a:rPr lang="en-US" dirty="0"/>
            </a:br>
            <a:r>
              <a:rPr lang="en-US" dirty="0"/>
              <a:t>	Steve Hyer</a:t>
            </a:r>
            <a:br>
              <a:rPr lang="en-US" dirty="0"/>
            </a:br>
            <a:r>
              <a:rPr lang="en-US" dirty="0"/>
              <a:t>	staff@mysasa.org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0AD42C-8344-4470-8FE8-5EB09D1B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092" y="5026674"/>
            <a:ext cx="2043360" cy="8315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E2B990-D041-4D58-ABC4-39DCBB4F2208}"/>
              </a:ext>
            </a:extLst>
          </p:cNvPr>
          <p:cNvSpPr/>
          <p:nvPr/>
        </p:nvSpPr>
        <p:spPr>
          <a:xfrm>
            <a:off x="9922092" y="4884127"/>
            <a:ext cx="2110181" cy="175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EC18C33-BE0F-4715-8C3B-7C9FEBBF6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002" y="4744134"/>
            <a:ext cx="1511398" cy="214463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1B0DED5-8E11-40D4-99A2-11A845060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63" y="4744134"/>
            <a:ext cx="2113866" cy="2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0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76d9c672_0_50"/>
          <p:cNvSpPr txBox="1">
            <a:spLocks noGrp="1"/>
          </p:cNvSpPr>
          <p:nvPr>
            <p:ph type="title"/>
          </p:nvPr>
        </p:nvSpPr>
        <p:spPr>
          <a:xfrm>
            <a:off x="1" y="2384921"/>
            <a:ext cx="12191999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dirty="0">
                <a:latin typeface="Bree Serif" panose="020B0604020202020204" charset="0"/>
              </a:rPr>
              <a:t>Questions</a:t>
            </a:r>
            <a:endParaRPr sz="6000" dirty="0">
              <a:latin typeface="Bree Serif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DC7E9-92DB-49F8-A8E7-CBD6C2C24AA7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816207D-CFEC-4952-A9F5-C07E3768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63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83da6d6c84_0_0"/>
          <p:cNvSpPr txBox="1">
            <a:spLocks noGrp="1"/>
          </p:cNvSpPr>
          <p:nvPr>
            <p:ph type="title"/>
          </p:nvPr>
        </p:nvSpPr>
        <p:spPr>
          <a:xfrm>
            <a:off x="574400" y="2333144"/>
            <a:ext cx="11043200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5400">
                <a:latin typeface="Oswald"/>
                <a:ea typeface="Oswald"/>
                <a:cs typeface="Oswald"/>
                <a:sym typeface="Oswald"/>
              </a:rPr>
              <a:t>“Relationships, Relationships, Relationships.”</a:t>
            </a:r>
            <a:endParaRPr sz="5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" name="Google Shape;45;g83da6d6c84_0_0"/>
          <p:cNvSpPr/>
          <p:nvPr/>
        </p:nvSpPr>
        <p:spPr>
          <a:xfrm>
            <a:off x="468892" y="2138885"/>
            <a:ext cx="4972433" cy="4693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Oswald"/>
              </a:rPr>
              <a:t>Advocacy is all about…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8DB6C-FC19-4CAE-8D03-E57D41380472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2103CF2-585B-4CEF-9BEB-047F2A1DC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9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376d9c672_0_13"/>
          <p:cNvSpPr txBox="1"/>
          <p:nvPr/>
        </p:nvSpPr>
        <p:spPr>
          <a:xfrm>
            <a:off x="574350" y="2300194"/>
            <a:ext cx="11043300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Before Your Meeting</a:t>
            </a:r>
            <a:endParaRPr sz="6000" b="0" i="0" u="none" strike="noStrike" cap="none" dirty="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47A10F-0724-4702-AB0E-E0B1D70D2D96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0C7CB55-92E5-45E7-A1CB-FF3A6B2D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04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376d9c672_0_19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4800"/>
              <a:buNone/>
            </a:pPr>
            <a:r>
              <a:rPr lang="en-US"/>
              <a:t>Do Your Homework</a:t>
            </a:r>
            <a:endParaRPr/>
          </a:p>
        </p:txBody>
      </p:sp>
      <p:sp>
        <p:nvSpPr>
          <p:cNvPr id="56" name="Google Shape;56;g7376d9c672_0_19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371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US" sz="3200" dirty="0"/>
              <a:t>Do their kids attend your school?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US" sz="3200" dirty="0"/>
              <a:t>What Committees are they on?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US" sz="3200" dirty="0"/>
              <a:t>Do/did they have a job?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US" sz="3200" dirty="0"/>
              <a:t>Legislation they’ve introduced/supported?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-US" sz="3200" dirty="0"/>
              <a:t>Make a leave behind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dirty="0"/>
          </a:p>
        </p:txBody>
      </p:sp>
      <p:pic>
        <p:nvPicPr>
          <p:cNvPr id="57" name="Google Shape;57;g7376d9c672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492" y="496667"/>
            <a:ext cx="3012908" cy="201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43C28C-E385-4308-8DA5-349631EB372F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43B015-47A2-41A0-92E7-75C8A1304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57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376d9c672_0_25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4800"/>
              <a:buNone/>
            </a:pPr>
            <a:r>
              <a:rPr lang="en-US"/>
              <a:t>Goals</a:t>
            </a:r>
            <a:endParaRPr/>
          </a:p>
        </p:txBody>
      </p:sp>
      <p:sp>
        <p:nvSpPr>
          <p:cNvPr id="63" name="Google Shape;63;g7376d9c672_0_25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371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dirty="0"/>
              <a:t>Develop a relationship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dirty="0"/>
              <a:t>Make them fans of robotics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dirty="0"/>
              <a:t>ASK (optional)</a:t>
            </a:r>
            <a:endParaRPr dirty="0"/>
          </a:p>
        </p:txBody>
      </p:sp>
      <p:pic>
        <p:nvPicPr>
          <p:cNvPr id="64" name="Google Shape;64;g7376d9c672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504" y="1591282"/>
            <a:ext cx="33528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6D39E-5219-4000-96BF-678A05E31FC9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348B3DB-CFDA-4246-8496-EBA31A18A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47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76d9c672_0_31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674"/>
              </a:buClr>
              <a:buSzPts val="4800"/>
              <a:buNone/>
            </a:pPr>
            <a:r>
              <a:rPr lang="en-US"/>
              <a:t>Preparing for a Meeting</a:t>
            </a:r>
            <a:endParaRPr/>
          </a:p>
        </p:txBody>
      </p:sp>
      <p:sp>
        <p:nvSpPr>
          <p:cNvPr id="70" name="Google Shape;70;g7376d9c672_0_31"/>
          <p:cNvSpPr txBox="1"/>
          <p:nvPr/>
        </p:nvSpPr>
        <p:spPr>
          <a:xfrm>
            <a:off x="5986541" y="1958433"/>
            <a:ext cx="578985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AVOID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Talking about campaigns / fundraising / elections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Contradicting each other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Falling into traps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tx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" name="Google Shape;71;g7376d9c672_0_3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570941" cy="371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DO</a:t>
            </a:r>
            <a:endParaRPr dirty="0"/>
          </a:p>
          <a:p>
            <a:pPr marL="5969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dirty="0"/>
              <a:t>Assign roles</a:t>
            </a:r>
            <a:endParaRPr dirty="0"/>
          </a:p>
          <a:p>
            <a:pPr marL="1054100" lvl="1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-US" sz="1733" dirty="0"/>
              <a:t>Facilitator</a:t>
            </a:r>
            <a:endParaRPr dirty="0"/>
          </a:p>
          <a:p>
            <a:pPr marL="1054100" lvl="1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-US" sz="1733" dirty="0"/>
              <a:t>Someone to field questions</a:t>
            </a:r>
            <a:endParaRPr dirty="0"/>
          </a:p>
          <a:p>
            <a:pPr marL="5969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dirty="0"/>
              <a:t>Have an order of issues and talking points</a:t>
            </a:r>
            <a:endParaRPr sz="2000" dirty="0"/>
          </a:p>
          <a:p>
            <a:pPr marL="5969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dirty="0"/>
              <a:t>Make an ASK</a:t>
            </a:r>
            <a:endParaRPr dirty="0"/>
          </a:p>
          <a:p>
            <a:pPr marL="5969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dirty="0"/>
              <a:t>Be Concise</a:t>
            </a:r>
            <a:endParaRPr dirty="0"/>
          </a:p>
          <a:p>
            <a:pPr marL="5969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dirty="0"/>
              <a:t>PRACTICE (including technology)</a:t>
            </a:r>
            <a:endParaRPr sz="20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E52F355-DF75-456A-8731-FAB995835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2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76d9c672_0_37"/>
          <p:cNvSpPr txBox="1">
            <a:spLocks noGrp="1"/>
          </p:cNvSpPr>
          <p:nvPr>
            <p:ph type="title"/>
          </p:nvPr>
        </p:nvSpPr>
        <p:spPr>
          <a:xfrm>
            <a:off x="0" y="2300944"/>
            <a:ext cx="12191999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dirty="0">
                <a:latin typeface="Bree Serif" panose="020B0604020202020204" charset="0"/>
              </a:rPr>
              <a:t>During the Meeting</a:t>
            </a:r>
            <a:endParaRPr sz="6000" dirty="0">
              <a:latin typeface="Bree Serif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D32A6F-CF7E-406E-8461-CDF0AFBACCE1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8540599-6B90-41B5-A256-104F48550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68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76d9c672_0_56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4800"/>
              <a:buNone/>
            </a:pPr>
            <a:r>
              <a:rPr lang="en-US" dirty="0"/>
              <a:t>A Meeting</a:t>
            </a:r>
            <a:endParaRPr dirty="0"/>
          </a:p>
        </p:txBody>
      </p:sp>
      <p:sp>
        <p:nvSpPr>
          <p:cNvPr id="82" name="Google Shape;82;g7376d9c672_0_56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371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Stick to the outline/stay on topic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BE IMPRESSIVE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Always take notes</a:t>
            </a:r>
            <a:endParaRPr sz="2000" dirty="0"/>
          </a:p>
          <a:p>
            <a:pPr marL="939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US" dirty="0"/>
              <a:t>Connect the dots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Never answer a question you do not know the answer to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Bring a leave behind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Share your excitement and passion for robotics (possibly with data)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Be a resource for them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</a:pPr>
            <a:endParaRPr dirty="0"/>
          </a:p>
          <a:p>
            <a:pPr marL="4572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83" name="Google Shape;83;g7376d9c672_0_56" descr="https://lh3.googleusercontent.com/uZ-23_eQUIXHUm25BXEembk7BtWNOkg1k6JZqg-g9tBUl3BBDm0Ud55hP7DCBd-Q9dE6c9n1XuPGIMaVfsRhDW_HZSNg1kyup6k-pMOaGahUqct5f9sXhty4RVVAbK5ydDA1wv5qRAa7UlKF8z9ppoBHRjAXrxup1WeXOTUDytybNooydu_zw5kZVZPn6kitzO2nZcZIDNNZPMaoP3eo6aLYHKsp5511gQtlxm9zHJokaTl7ON2OnnZEMehICuRii62vyRmH8f9ssYwExN-tE9sVBw8N0j4CbfiHhUNC_IVoOr3nJ2MybiI2LoJsBfV6n7t5X9UsxzHOsM3RhHNYSx7FluCEQHsdmgCRmrRrQkmNgn1FU67G9J3Ps-sFgtA4hIekZ2Di2gZwet9iKyswrfuFFZrGRnAtIevYKiU7DTCH_UgD_S8OLMO8Zdn6NmTDTEcGlFMyN02xHL6HP-Yp7slK2YowF5GSiaSibcDFrJwTycbE-QqnDdZEjP8bZUj9q9WNE3ehZQnAT4VaX4qSy6tMlFvm4hgiboJj5XeyElVFJtf9ZSkYGTVzc5ho-zeNJcRrOY7PnS1JEUdaEG0UYqEt65TzG1QmCRQJDBj8VUHy_c5ToPoDhZJq8zXWVtC4dRh7voQf6VRNtwLOLrRq16HdE6-rZRyAkT5n5C2BCWJ2CfwuyLqDy5wfCBkQADlTHcOp8OjFFcVGm9vAtx42Ztlaxlb34DTqQWsuOaNg0bjwBhHP3D5Fpy0=w1452-h970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965" y="586849"/>
            <a:ext cx="4258826" cy="2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8C44B2-6D23-4188-8D29-40BB140DD38D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119EA75-6004-44AC-A510-5F333311C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67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76d9c672_0_62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5C"/>
              </a:buClr>
              <a:buSzPts val="4800"/>
              <a:buNone/>
            </a:pPr>
            <a:r>
              <a:rPr lang="en-US" dirty="0"/>
              <a:t>Staff Level Meetings</a:t>
            </a:r>
            <a:endParaRPr dirty="0"/>
          </a:p>
        </p:txBody>
      </p:sp>
      <p:pic>
        <p:nvPicPr>
          <p:cNvPr id="89" name="Google Shape;89;g7376d9c672_0_62" descr="https://lh3.googleusercontent.com/5daJGzT2LPjjiObJjz8wCqtm5AYRAW9oGFXPLGScRbjE2wlqJHm7oInI6QTJUfzSHO5Bz9aAm7UAu-E9YJkUcb5KYA9YTc7SHl92-QCdAW2Vc9KMsA2KG7RPHfJ7Vy5ivoYQGhRGrUmdoB9Hd1CrUDXWHMlMaxcXrJBIIdAdJcZaSGGal5XVSesfSOliIcSs_-iK4s_hNbZY4Tx05vZm_-1gwzca1FV32GLzDi430GjoLYeNnLDf5oqZ3u5siSjjtzEQGLc2xzyDLwKAfO-mPozXrVwJD_phlLUuTDUu9kr783pUfjoQTuX36ixf6TvfXD9Oq0FPxADjYGlCQZrxRbwU4asFBWzNk7UEdQsipWyuv5FJMs4F3_w3ul59EKHFXVKMcK-hUDztIC1YR8Us77weyR5PbpehWuEUyxoPlRcLW1G_ydatze4CMIsDrS9FbYZR-s0XMzTBOp0pJH1-JvdwVkVaR5xdtGSky-7FOmNmdVMdh2Kd8haqsQq1xJ8YTztBnvG82viG8_tY5dcIxjL5gkb8UFZKJdSyeNQGK1hveSDUsrzqGqSBNTz9UkE3DRZl-StPPRzzMvxaFWjZLTRxnvNlhQlnMkiHKveihzSkXHn41BvIPfFiOHHYZ5w4ajMwf_rFHVczJX65oXeN9Br7qYRjGnbdZK1oTC300Pau893Y9IPKSHkEp0oUyJrVGA-wgkem9PT_c8bWBBKovOf5NY2cggcohRFnO76zqbrQbvjtRoXCIzc=w1452-h970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5989" y="1948187"/>
            <a:ext cx="5660022" cy="37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D697D0-32C3-42F5-A810-7EDA58C92583}"/>
              </a:ext>
            </a:extLst>
          </p:cNvPr>
          <p:cNvSpPr/>
          <p:nvPr/>
        </p:nvSpPr>
        <p:spPr>
          <a:xfrm>
            <a:off x="9719896" y="5833696"/>
            <a:ext cx="2312377" cy="8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4A7F2B-DEF9-4DE6-A2A7-64F1C3821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3" y="5799209"/>
            <a:ext cx="2343150" cy="95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716183"/>
      </p:ext>
    </p:extLst>
  </p:cSld>
  <p:clrMapOvr>
    <a:masterClrMapping/>
  </p:clrMapOvr>
</p:sld>
</file>

<file path=ppt/theme/theme1.xml><?xml version="1.0" encoding="utf-8"?>
<a:theme xmlns:a="http://schemas.openxmlformats.org/drawingml/2006/main" name="Clarkston Champions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kston Champions" id="{DED5B681-3325-4A75-948C-ACFF070C656E}" vid="{B14F7F8E-5222-4462-A93B-ED86FC8B4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677</Words>
  <Application>Microsoft Office PowerPoint</Application>
  <PresentationFormat>Widescreen</PresentationFormat>
  <Paragraphs>99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Bree Serif</vt:lpstr>
      <vt:lpstr>Calibri</vt:lpstr>
      <vt:lpstr>Calibri Light</vt:lpstr>
      <vt:lpstr>Oswald</vt:lpstr>
      <vt:lpstr>Roboto Condensed</vt:lpstr>
      <vt:lpstr>Clarkston Champions</vt:lpstr>
      <vt:lpstr>Office Theme</vt:lpstr>
      <vt:lpstr>Effective Meetings with Your Elected Officials</vt:lpstr>
      <vt:lpstr>“Relationships, Relationships, Relationships.”</vt:lpstr>
      <vt:lpstr>PowerPoint Presentation</vt:lpstr>
      <vt:lpstr>Do Your Homework</vt:lpstr>
      <vt:lpstr>Goals</vt:lpstr>
      <vt:lpstr>Preparing for a Meeting</vt:lpstr>
      <vt:lpstr>During the Meeting</vt:lpstr>
      <vt:lpstr>A Meeting</vt:lpstr>
      <vt:lpstr>Staff Level Meetings</vt:lpstr>
      <vt:lpstr>After Your Meeting</vt:lpstr>
      <vt:lpstr>Follow Up</vt:lpstr>
      <vt:lpstr>Meeting on Zoom</vt:lpstr>
      <vt:lpstr>The Ask</vt:lpstr>
      <vt:lpstr>What other States are Asking for</vt:lpstr>
      <vt:lpstr>The Ask</vt:lpstr>
      <vt:lpstr>The Data</vt:lpstr>
      <vt:lpstr>The National Advocacy Conference presented by The Student Association for STEM Advocacy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Meetings with Your Elected Officials</dc:title>
  <dc:creator>Frank Ferrari</dc:creator>
  <cp:lastModifiedBy>Frank Ferrari</cp:lastModifiedBy>
  <cp:revision>20</cp:revision>
  <dcterms:created xsi:type="dcterms:W3CDTF">2021-11-18T01:42:11Z</dcterms:created>
  <dcterms:modified xsi:type="dcterms:W3CDTF">2023-02-22T22:16:33Z</dcterms:modified>
</cp:coreProperties>
</file>