
<file path=[Content_Types].xml><?xml version="1.0" encoding="utf-8"?>
<Types xmlns="http://schemas.openxmlformats.org/package/2006/content-types">
  <Default Extension="jpg" ContentType="image/jpeg"/>
  <Default Extension="jpg&amp;ehk=A1SVUmN7bfVLfJIAlvb70A&amp;r=0&amp;pid=OfficeInsert"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6" r:id="rId2"/>
    <p:sldId id="263" r:id="rId3"/>
    <p:sldId id="259" r:id="rId4"/>
    <p:sldId id="265" r:id="rId5"/>
    <p:sldId id="266" r:id="rId6"/>
    <p:sldId id="267" r:id="rId7"/>
    <p:sldId id="258" r:id="rId8"/>
    <p:sldId id="377" r:id="rId9"/>
    <p:sldId id="350" r:id="rId10"/>
    <p:sldId id="471" r:id="rId11"/>
    <p:sldId id="472" r:id="rId12"/>
    <p:sldId id="463" r:id="rId13"/>
    <p:sldId id="464" r:id="rId14"/>
    <p:sldId id="470" r:id="rId15"/>
    <p:sldId id="264" r:id="rId16"/>
    <p:sldId id="337" r:id="rId17"/>
    <p:sldId id="473" r:id="rId18"/>
    <p:sldId id="275" r:id="rId19"/>
    <p:sldId id="338" r:id="rId20"/>
    <p:sldId id="384" r:id="rId21"/>
    <p:sldId id="339" r:id="rId22"/>
    <p:sldId id="344" r:id="rId23"/>
    <p:sldId id="341" r:id="rId24"/>
    <p:sldId id="374" r:id="rId25"/>
    <p:sldId id="373" r:id="rId26"/>
    <p:sldId id="474" r:id="rId27"/>
    <p:sldId id="475" r:id="rId28"/>
    <p:sldId id="342" r:id="rId29"/>
    <p:sldId id="376" r:id="rId30"/>
    <p:sldId id="343" r:id="rId31"/>
    <p:sldId id="281" r:id="rId32"/>
    <p:sldId id="345" r:id="rId33"/>
    <p:sldId id="328" r:id="rId34"/>
    <p:sldId id="261" r:id="rId35"/>
    <p:sldId id="34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BF5"/>
          </a:solidFill>
        </a:fill>
      </a:tcStyle>
    </a:wholeTbl>
    <a:band1H>
      <a:tcStyle>
        <a:tcBdr/>
        <a:fill>
          <a:solidFill>
            <a:srgbClr val="CFD5EA"/>
          </a:solidFill>
        </a:fill>
      </a:tcStyle>
    </a:band1H>
    <a:band2H>
      <a:tcStyle>
        <a:tcBdr/>
      </a:tcStyle>
    </a:band2H>
    <a:band1V>
      <a:tcStyle>
        <a:tcBdr/>
        <a:fill>
          <a:solidFill>
            <a:srgbClr val="CFD5EA"/>
          </a:solidFill>
        </a:fill>
      </a:tcStyle>
    </a:band1V>
    <a:band2V>
      <a:tcStyle>
        <a:tcBdr/>
      </a:tcStyle>
    </a:band2V>
    <a:lastCol>
      <a:tcTxStyle b="on">
        <a:font>
          <a:latin typeface="+mn-lt"/>
          <a:ea typeface="+mn-ea"/>
          <a:cs typeface="+mn-cs"/>
        </a:font>
        <a:srgbClr val="FFFFFF"/>
      </a:tcTxStyle>
      <a:tcStyle>
        <a:tcBdr/>
        <a:fill>
          <a:solidFill>
            <a:srgbClr val="4472C4"/>
          </a:solidFill>
        </a:fill>
      </a:tcStyle>
    </a:lastCol>
    <a:firstCol>
      <a:tcTxStyle b="on">
        <a:font>
          <a:latin typeface="+mn-lt"/>
          <a:ea typeface="+mn-ea"/>
          <a:cs typeface="+mn-cs"/>
        </a:font>
        <a:srgbClr val="FFFFFF"/>
      </a:tcTxStyle>
      <a:tcStyle>
        <a:tcBdr/>
        <a:fill>
          <a:solidFill>
            <a:srgbClr val="4472C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472C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472C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8"/>
  </p:normalViewPr>
  <p:slideViewPr>
    <p:cSldViewPr snapToGrid="0" showGuides="1">
      <p:cViewPr varScale="1">
        <p:scale>
          <a:sx n="105" d="100"/>
          <a:sy n="105" d="100"/>
        </p:scale>
        <p:origin x="840" y="2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16.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image" Target="../media/image23.png"/></Relationships>
</file>

<file path=ppt/charts/_rels/chart2.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3.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image" Target="../media/image11.png"/></Relationships>
</file>

<file path=ppt/charts/_rels/chart4.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autoTitleDeleted val="1"/>
    <c:plotArea>
      <c:layout/>
      <c:barChart>
        <c:barDir val="col"/>
        <c:grouping val="clustered"/>
        <c:varyColors val="0"/>
        <c:ser>
          <c:idx val="0"/>
          <c:order val="0"/>
          <c:tx>
            <c:v>FY24</c:v>
          </c:tx>
          <c:spPr>
            <a:solidFill>
              <a:srgbClr val="A5A5A5"/>
            </a:solidFill>
            <a:ln>
              <a:noFill/>
            </a:ln>
          </c:spPr>
          <c:invertIfNegative val="0"/>
          <c:dPt>
            <c:idx val="0"/>
            <c:invertIfNegative val="0"/>
            <c:bubble3D val="0"/>
            <c:spPr>
              <a:solidFill>
                <a:srgbClr val="FF0000"/>
              </a:solidFill>
              <a:ln w="9528">
                <a:solidFill>
                  <a:srgbClr val="FF0000"/>
                </a:solidFill>
                <a:prstDash val="solid"/>
              </a:ln>
            </c:spPr>
            <c:extLst>
              <c:ext xmlns:c16="http://schemas.microsoft.com/office/drawing/2014/chart" uri="{C3380CC4-5D6E-409C-BE32-E72D297353CC}">
                <c16:uniqueId val="{00000001-717F-FE4C-8793-E7CBC4093962}"/>
              </c:ext>
            </c:extLst>
          </c:dPt>
          <c:dPt>
            <c:idx val="1"/>
            <c:invertIfNegative val="0"/>
            <c:bubble3D val="0"/>
            <c:spPr>
              <a:solidFill>
                <a:srgbClr val="FFC000"/>
              </a:solidFill>
              <a:ln>
                <a:noFill/>
              </a:ln>
            </c:spPr>
            <c:extLst>
              <c:ext xmlns:c16="http://schemas.microsoft.com/office/drawing/2014/chart" uri="{C3380CC4-5D6E-409C-BE32-E72D297353CC}">
                <c16:uniqueId val="{00000002-717F-FE4C-8793-E7CBC4093962}"/>
              </c:ext>
            </c:extLst>
          </c:dPt>
          <c:dPt>
            <c:idx val="2"/>
            <c:invertIfNegative val="0"/>
            <c:bubble3D val="0"/>
            <c:spPr>
              <a:solidFill>
                <a:srgbClr val="FFFF00"/>
              </a:solidFill>
              <a:ln>
                <a:noFill/>
              </a:ln>
            </c:spPr>
            <c:extLst>
              <c:ext xmlns:c16="http://schemas.microsoft.com/office/drawing/2014/chart" uri="{C3380CC4-5D6E-409C-BE32-E72D297353CC}">
                <c16:uniqueId val="{00000003-717F-FE4C-8793-E7CBC4093962}"/>
              </c:ext>
            </c:extLst>
          </c:dPt>
          <c:dPt>
            <c:idx val="3"/>
            <c:invertIfNegative val="0"/>
            <c:bubble3D val="0"/>
            <c:spPr>
              <a:solidFill>
                <a:srgbClr val="00B050"/>
              </a:solidFill>
              <a:ln>
                <a:noFill/>
              </a:ln>
            </c:spPr>
            <c:extLst>
              <c:ext xmlns:c16="http://schemas.microsoft.com/office/drawing/2014/chart" uri="{C3380CC4-5D6E-409C-BE32-E72D297353CC}">
                <c16:uniqueId val="{00000004-717F-FE4C-8793-E7CBC4093962}"/>
              </c:ext>
            </c:extLst>
          </c:dPt>
          <c:dPt>
            <c:idx val="4"/>
            <c:invertIfNegative val="0"/>
            <c:bubble3D val="0"/>
            <c:spPr>
              <a:solidFill>
                <a:srgbClr val="4472C4"/>
              </a:solidFill>
              <a:ln>
                <a:noFill/>
              </a:ln>
            </c:spPr>
            <c:extLst>
              <c:ext xmlns:c16="http://schemas.microsoft.com/office/drawing/2014/chart" uri="{C3380CC4-5D6E-409C-BE32-E72D297353CC}">
                <c16:uniqueId val="{00000005-717F-FE4C-8793-E7CBC4093962}"/>
              </c:ext>
            </c:extLst>
          </c:dPt>
          <c:dPt>
            <c:idx val="5"/>
            <c:invertIfNegative val="0"/>
            <c:bubble3D val="0"/>
            <c:spPr>
              <a:solidFill>
                <a:srgbClr val="CC0099"/>
              </a:solidFill>
              <a:ln>
                <a:noFill/>
              </a:ln>
            </c:spPr>
            <c:extLst>
              <c:ext xmlns:c16="http://schemas.microsoft.com/office/drawing/2014/chart" uri="{C3380CC4-5D6E-409C-BE32-E72D297353CC}">
                <c16:uniqueId val="{00000006-717F-FE4C-8793-E7CBC4093962}"/>
              </c:ext>
            </c:extLst>
          </c:dPt>
          <c:dPt>
            <c:idx val="6"/>
            <c:invertIfNegative val="0"/>
            <c:bubble3D val="0"/>
            <c:spPr>
              <a:solidFill>
                <a:srgbClr val="990099"/>
              </a:solidFill>
              <a:ln>
                <a:noFill/>
              </a:ln>
            </c:spPr>
            <c:extLst>
              <c:ext xmlns:c16="http://schemas.microsoft.com/office/drawing/2014/chart" uri="{C3380CC4-5D6E-409C-BE32-E72D297353CC}">
                <c16:uniqueId val="{00000007-717F-FE4C-8793-E7CBC4093962}"/>
              </c:ext>
            </c:extLst>
          </c:dPt>
          <c:dLbls>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sz="1800" b="0" i="0" u="none" strike="noStrike" kern="1200" baseline="0">
                    <a:solidFill>
                      <a:srgbClr val="000000"/>
                    </a:solidFill>
                    <a:latin typeface="Calibri"/>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ext>
            </c:extLst>
          </c:dLbls>
          <c:cat>
            <c:strLit>
              <c:ptCount val="7"/>
              <c:pt idx="0">
                <c:v>Pre-K</c:v>
              </c:pt>
              <c:pt idx="1">
                <c:v>Kindergarten (half day) </c:v>
              </c:pt>
              <c:pt idx="2">
                <c:v>Kindergarten (full day) </c:v>
              </c:pt>
              <c:pt idx="3">
                <c:v>Elementary</c:v>
              </c:pt>
              <c:pt idx="4">
                <c:v>Middle</c:v>
              </c:pt>
              <c:pt idx="5">
                <c:v>High School</c:v>
              </c:pt>
              <c:pt idx="6">
                <c:v>Vocational</c:v>
              </c:pt>
            </c:strLit>
          </c:cat>
          <c:val>
            <c:numLit>
              <c:formatCode>General</c:formatCode>
              <c:ptCount val="7"/>
              <c:pt idx="0">
                <c:v>4726.0200000000004</c:v>
              </c:pt>
              <c:pt idx="1">
                <c:v>4726.0200000000004</c:v>
              </c:pt>
              <c:pt idx="2">
                <c:v>9452.26</c:v>
              </c:pt>
              <c:pt idx="3">
                <c:v>9505.2900000000009</c:v>
              </c:pt>
              <c:pt idx="4">
                <c:v>9131.57</c:v>
              </c:pt>
              <c:pt idx="5">
                <c:v>11042.59</c:v>
              </c:pt>
              <c:pt idx="6">
                <c:v>16490.759999999998</c:v>
              </c:pt>
            </c:numLit>
          </c:val>
          <c:extLst>
            <c:ext xmlns:c16="http://schemas.microsoft.com/office/drawing/2014/chart" uri="{C3380CC4-5D6E-409C-BE32-E72D297353CC}">
              <c16:uniqueId val="{00000000-717F-FE4C-8793-E7CBC4093962}"/>
            </c:ext>
          </c:extLst>
        </c:ser>
        <c:dLbls>
          <c:showLegendKey val="0"/>
          <c:showVal val="0"/>
          <c:showCatName val="0"/>
          <c:showSerName val="0"/>
          <c:showPercent val="0"/>
          <c:showBubbleSize val="0"/>
        </c:dLbls>
        <c:gapWidth val="219"/>
        <c:overlap val="-27"/>
        <c:axId val="492520240"/>
        <c:axId val="560187872"/>
      </c:barChart>
      <c:valAx>
        <c:axId val="560187872"/>
        <c:scaling>
          <c:orientation val="minMax"/>
        </c:scaling>
        <c:delete val="0"/>
        <c:axPos val="l"/>
        <c:majorGridlines>
          <c:spPr>
            <a:ln w="9528" cap="flat">
              <a:solidFill>
                <a:srgbClr val="D9D9D9"/>
              </a:solidFill>
              <a:prstDash val="solid"/>
              <a:round/>
            </a:ln>
          </c:spPr>
        </c:majorGridlines>
        <c:numFmt formatCode="&quot;$&quot;#,##0" sourceLinked="0"/>
        <c:majorTickMark val="none"/>
        <c:minorTickMark val="none"/>
        <c:tickLblPos val="nextTo"/>
        <c:spPr>
          <a:noFill/>
          <a:ln>
            <a:noFill/>
          </a:ln>
        </c:spPr>
        <c:txPr>
          <a:bodyPr lIns="0" tIns="0" rIns="0" bIns="0"/>
          <a:lstStyle/>
          <a:p>
            <a:pPr marL="0" marR="0" indent="0" defTabSz="914400" fontAlgn="auto" hangingPunct="1">
              <a:lnSpc>
                <a:spcPct val="100000"/>
              </a:lnSpc>
              <a:spcBef>
                <a:spcPts val="0"/>
              </a:spcBef>
              <a:spcAft>
                <a:spcPts val="0"/>
              </a:spcAft>
              <a:tabLst/>
              <a:defRPr sz="1800" b="0" i="0" u="none" strike="noStrike" kern="1200" baseline="0">
                <a:solidFill>
                  <a:srgbClr val="000000"/>
                </a:solidFill>
                <a:latin typeface="Calibri"/>
              </a:defRPr>
            </a:pPr>
            <a:endParaRPr lang="en-US"/>
          </a:p>
        </c:txPr>
        <c:crossAx val="492520240"/>
        <c:crosses val="autoZero"/>
        <c:crossBetween val="between"/>
      </c:valAx>
      <c:catAx>
        <c:axId val="492520240"/>
        <c:scaling>
          <c:orientation val="minMax"/>
        </c:scaling>
        <c:delete val="0"/>
        <c:axPos val="b"/>
        <c:numFmt formatCode="General" sourceLinked="0"/>
        <c:majorTickMark val="none"/>
        <c:minorTickMark val="none"/>
        <c:tickLblPos val="nextTo"/>
        <c:spPr>
          <a:noFill/>
          <a:ln w="9528" cap="flat">
            <a:solidFill>
              <a:srgbClr val="D9D9D9"/>
            </a:solidFill>
            <a:prstDash val="solid"/>
            <a:round/>
          </a:ln>
        </c:spPr>
        <c:txPr>
          <a:bodyPr lIns="0" tIns="0" rIns="0" bIns="0"/>
          <a:lstStyle/>
          <a:p>
            <a:pPr marL="0" marR="0" indent="0" defTabSz="914400" fontAlgn="auto" hangingPunct="1">
              <a:lnSpc>
                <a:spcPct val="100000"/>
              </a:lnSpc>
              <a:spcBef>
                <a:spcPts val="0"/>
              </a:spcBef>
              <a:spcAft>
                <a:spcPts val="0"/>
              </a:spcAft>
              <a:tabLst/>
              <a:defRPr sz="1800" b="0" i="0" u="none" strike="noStrike" kern="1200" baseline="0">
                <a:solidFill>
                  <a:srgbClr val="000000"/>
                </a:solidFill>
                <a:latin typeface="Calibri"/>
              </a:defRPr>
            </a:pPr>
            <a:endParaRPr lang="en-US"/>
          </a:p>
        </c:txPr>
        <c:crossAx val="560187872"/>
        <c:crosses val="autoZero"/>
        <c:auto val="1"/>
        <c:lblAlgn val="ctr"/>
        <c:lblOffset val="100"/>
        <c:noMultiLvlLbl val="0"/>
      </c:catAx>
      <c:spPr>
        <a:noFill/>
        <a:ln>
          <a:noFill/>
        </a:ln>
      </c:spPr>
    </c:plotArea>
    <c:plotVisOnly val="1"/>
    <c:dispBlanksAs val="gap"/>
    <c:showDLblsOverMax val="0"/>
  </c:chart>
  <c:spPr>
    <a:noFill/>
    <a:ln>
      <a:noFill/>
    </a:ln>
  </c:spPr>
  <c:txPr>
    <a:bodyPr lIns="0" tIns="0" rIns="0" bIns="0"/>
    <a:lstStyle/>
    <a:p>
      <a:pPr marL="0" marR="0" indent="0" defTabSz="914400" fontAlgn="auto" hangingPunct="1">
        <a:lnSpc>
          <a:spcPct val="100000"/>
        </a:lnSpc>
        <a:spcBef>
          <a:spcPts val="0"/>
        </a:spcBef>
        <a:spcAft>
          <a:spcPts val="0"/>
        </a:spcAft>
        <a:tabLst/>
        <a:defRPr lang="en-US" sz="1800" b="0" i="0" u="none" strike="noStrike" kern="1200" baseline="0">
          <a:solidFill>
            <a:srgbClr val="FFFFFF"/>
          </a:solidFill>
          <a:latin typeface="Calibri"/>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autoTitleDeleted val="1"/>
    <c:plotArea>
      <c:layout>
        <c:manualLayout>
          <c:xMode val="edge"/>
          <c:yMode val="edge"/>
          <c:x val="0"/>
          <c:y val="0"/>
          <c:w val="0.50114087308593158"/>
          <c:h val="0.75171140105848744"/>
        </c:manualLayout>
      </c:layout>
      <c:pieChart>
        <c:varyColors val="1"/>
        <c:ser>
          <c:idx val="0"/>
          <c:order val="0"/>
          <c:tx>
            <c:v>Column1</c:v>
          </c:tx>
          <c:dPt>
            <c:idx val="0"/>
            <c:bubble3D val="0"/>
            <c:explosion val="18"/>
            <c:spPr>
              <a:solidFill>
                <a:srgbClr val="70AD47"/>
              </a:solidFill>
              <a:ln>
                <a:noFill/>
              </a:ln>
              <a:effectLst>
                <a:outerShdw dir="16200000" algn="tl">
                  <a:srgbClr val="000000">
                    <a:alpha val="20000"/>
                  </a:srgbClr>
                </a:outerShdw>
              </a:effectLst>
            </c:spPr>
            <c:extLst>
              <c:ext xmlns:c16="http://schemas.microsoft.com/office/drawing/2014/chart" uri="{C3380CC4-5D6E-409C-BE32-E72D297353CC}">
                <c16:uniqueId val="{00000001-F185-2E4A-AF83-4641C55379B1}"/>
              </c:ext>
            </c:extLst>
          </c:dPt>
          <c:dPt>
            <c:idx val="1"/>
            <c:bubble3D val="0"/>
            <c:spPr>
              <a:solidFill>
                <a:srgbClr val="5B9BD5"/>
              </a:solidFill>
              <a:ln>
                <a:noFill/>
              </a:ln>
              <a:effectLst>
                <a:outerShdw dir="16200000" algn="tl">
                  <a:srgbClr val="000000">
                    <a:alpha val="20000"/>
                  </a:srgbClr>
                </a:outerShdw>
              </a:effectLst>
            </c:spPr>
            <c:extLst>
              <c:ext xmlns:c16="http://schemas.microsoft.com/office/drawing/2014/chart" uri="{C3380CC4-5D6E-409C-BE32-E72D297353CC}">
                <c16:uniqueId val="{00000002-F185-2E4A-AF83-4641C55379B1}"/>
              </c:ext>
            </c:extLst>
          </c:dPt>
          <c:dLbls>
            <c:dLbl>
              <c:idx val="0"/>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sz="1700" b="1" i="0" u="none" strike="noStrike" kern="1200" spc="0" baseline="0">
                      <a:solidFill>
                        <a:srgbClr val="2E75B6"/>
                      </a:solidFill>
                      <a:latin typeface="Calibri"/>
                    </a:defRPr>
                  </a:pPr>
                  <a:endParaRPr lang="en-US"/>
                </a:p>
              </c:txPr>
              <c:showLegendKey val="0"/>
              <c:showVal val="1"/>
              <c:showCatName val="1"/>
              <c:showSerName val="0"/>
              <c:showPercent val="0"/>
              <c:showBubbleSize val="0"/>
              <c:extLst>
                <c:ext xmlns:c16="http://schemas.microsoft.com/office/drawing/2014/chart" uri="{C3380CC4-5D6E-409C-BE32-E72D297353CC}">
                  <c16:uniqueId val="{00000001-F185-2E4A-AF83-4641C55379B1}"/>
                </c:ext>
              </c:extLst>
            </c:dLbl>
            <c:dLbl>
              <c:idx val="1"/>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sz="1700" b="1" i="0" u="none" strike="noStrike" kern="1200" spc="0" baseline="0">
                      <a:solidFill>
                        <a:srgbClr val="548235"/>
                      </a:solidFill>
                      <a:latin typeface="Calibri"/>
                    </a:defRPr>
                  </a:pPr>
                  <a:endParaRPr lang="en-US"/>
                </a:p>
              </c:txPr>
              <c:showLegendKey val="0"/>
              <c:showVal val="1"/>
              <c:showCatName val="1"/>
              <c:showSerName val="0"/>
              <c:showPercent val="0"/>
              <c:showBubbleSize val="0"/>
              <c:extLst>
                <c:ext xmlns:c16="http://schemas.microsoft.com/office/drawing/2014/chart" uri="{C3380CC4-5D6E-409C-BE32-E72D297353CC}">
                  <c16:uniqueId val="{00000002-F185-2E4A-AF83-4641C55379B1}"/>
                </c:ext>
              </c:extLst>
            </c:dLbl>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sz="1330" b="1" i="0" u="none" strike="noStrike" kern="1200" spc="0" baseline="0">
                    <a:solidFill>
                      <a:srgbClr val="70AD47"/>
                    </a:solidFill>
                    <a:latin typeface="Calibri"/>
                  </a:defRPr>
                </a:pPr>
                <a:endParaRPr lang="en-US"/>
              </a:p>
            </c:txPr>
            <c:showLegendKey val="0"/>
            <c:showVal val="1"/>
            <c:showCatName val="1"/>
            <c:showSerName val="0"/>
            <c:showPercent val="0"/>
            <c:showBubbleSize val="0"/>
            <c:separator>, </c:separator>
            <c:showLeaderLines val="1"/>
            <c:extLst>
              <c:ext xmlns:c15="http://schemas.microsoft.com/office/drawing/2012/chart" uri="{CE6537A1-D6FC-4f65-9D91-7224C49458BB}"/>
            </c:extLst>
          </c:dLbls>
          <c:cat>
            <c:strLit>
              <c:ptCount val="2"/>
              <c:pt idx="0">
                <c:v>local</c:v>
              </c:pt>
              <c:pt idx="1">
                <c:v>state</c:v>
              </c:pt>
            </c:strLit>
          </c:cat>
          <c:val>
            <c:numLit>
              <c:formatCode>General</c:formatCode>
              <c:ptCount val="2"/>
              <c:pt idx="0">
                <c:v>17.5</c:v>
              </c:pt>
              <c:pt idx="1">
                <c:v>82.5</c:v>
              </c:pt>
            </c:numLit>
          </c:val>
          <c:extLst>
            <c:ext xmlns:c16="http://schemas.microsoft.com/office/drawing/2014/chart" uri="{C3380CC4-5D6E-409C-BE32-E72D297353CC}">
              <c16:uniqueId val="{00000000-F185-2E4A-AF83-4641C55379B1}"/>
            </c:ext>
          </c:extLst>
        </c:ser>
        <c:dLbls>
          <c:showLegendKey val="0"/>
          <c:showVal val="0"/>
          <c:showCatName val="0"/>
          <c:showSerName val="0"/>
          <c:showPercent val="0"/>
          <c:showBubbleSize val="0"/>
          <c:showLeaderLines val="1"/>
        </c:dLbls>
        <c:firstSliceAng val="360"/>
      </c:pieChart>
      <c:spPr>
        <a:noFill/>
        <a:ln>
          <a:noFill/>
        </a:ln>
      </c:spPr>
    </c:plotArea>
    <c:plotVisOnly val="1"/>
    <c:dispBlanksAs val="gap"/>
    <c:showDLblsOverMax val="0"/>
  </c:chart>
  <c:spPr>
    <a:noFill/>
    <a:ln>
      <a:noFill/>
    </a:ln>
  </c:spPr>
  <c:txPr>
    <a:bodyPr lIns="0" tIns="0" rIns="0" bIns="0"/>
    <a:lstStyle/>
    <a:p>
      <a:pPr marL="0" marR="0" indent="0" defTabSz="914400" fontAlgn="auto" hangingPunct="1">
        <a:lnSpc>
          <a:spcPct val="100000"/>
        </a:lnSpc>
        <a:spcBef>
          <a:spcPts val="0"/>
        </a:spcBef>
        <a:spcAft>
          <a:spcPts val="0"/>
        </a:spcAft>
        <a:tabLst/>
        <a:defRPr lang="en-US" sz="1330" b="0" i="0" u="none" strike="noStrike" kern="1200" baseline="0">
          <a:solidFill>
            <a:srgbClr val="000000"/>
          </a:solidFill>
          <a:latin typeface="Calibri"/>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autoTitleDeleted val="1"/>
    <c:plotArea>
      <c:layout>
        <c:manualLayout>
          <c:xMode val="edge"/>
          <c:yMode val="edge"/>
          <c:x val="0"/>
          <c:y val="0"/>
          <c:w val="0.50114087308593158"/>
          <c:h val="0.75171140105848744"/>
        </c:manualLayout>
      </c:layout>
      <c:pieChart>
        <c:varyColors val="1"/>
        <c:ser>
          <c:idx val="0"/>
          <c:order val="0"/>
          <c:tx>
            <c:v>Column1</c:v>
          </c:tx>
          <c:dPt>
            <c:idx val="0"/>
            <c:bubble3D val="0"/>
            <c:spPr>
              <a:solidFill>
                <a:srgbClr val="70AD47"/>
              </a:solidFill>
              <a:ln>
                <a:noFill/>
              </a:ln>
              <a:effectLst>
                <a:outerShdw dir="16200000" algn="tl">
                  <a:srgbClr val="000000">
                    <a:alpha val="20000"/>
                  </a:srgbClr>
                </a:outerShdw>
              </a:effectLst>
            </c:spPr>
            <c:extLst>
              <c:ext xmlns:c16="http://schemas.microsoft.com/office/drawing/2014/chart" uri="{C3380CC4-5D6E-409C-BE32-E72D297353CC}">
                <c16:uniqueId val="{00000001-C628-804C-9B0C-DBC927C516C5}"/>
              </c:ext>
            </c:extLst>
          </c:dPt>
          <c:dPt>
            <c:idx val="1"/>
            <c:bubble3D val="0"/>
            <c:explosion val="4"/>
            <c:spPr>
              <a:solidFill>
                <a:srgbClr val="5B9BD5"/>
              </a:solidFill>
              <a:ln>
                <a:noFill/>
              </a:ln>
              <a:effectLst>
                <a:outerShdw dir="16200000" algn="tl">
                  <a:srgbClr val="000000">
                    <a:alpha val="20000"/>
                  </a:srgbClr>
                </a:outerShdw>
              </a:effectLst>
            </c:spPr>
            <c:extLst>
              <c:ext xmlns:c16="http://schemas.microsoft.com/office/drawing/2014/chart" uri="{C3380CC4-5D6E-409C-BE32-E72D297353CC}">
                <c16:uniqueId val="{00000002-C628-804C-9B0C-DBC927C516C5}"/>
              </c:ext>
            </c:extLst>
          </c:dPt>
          <c:dLbls>
            <c:dLbl>
              <c:idx val="0"/>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sz="1700" b="1" i="0" u="none" strike="noStrike" kern="1200" spc="0" baseline="0">
                      <a:solidFill>
                        <a:srgbClr val="2E75B6"/>
                      </a:solidFill>
                      <a:latin typeface="Calibri"/>
                    </a:defRPr>
                  </a:pPr>
                  <a:endParaRPr lang="en-US"/>
                </a:p>
              </c:txPr>
              <c:showLegendKey val="0"/>
              <c:showVal val="1"/>
              <c:showCatName val="1"/>
              <c:showSerName val="0"/>
              <c:showPercent val="0"/>
              <c:showBubbleSize val="0"/>
              <c:extLst>
                <c:ext xmlns:c16="http://schemas.microsoft.com/office/drawing/2014/chart" uri="{C3380CC4-5D6E-409C-BE32-E72D297353CC}">
                  <c16:uniqueId val="{00000001-C628-804C-9B0C-DBC927C516C5}"/>
                </c:ext>
              </c:extLst>
            </c:dLbl>
            <c:dLbl>
              <c:idx val="1"/>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sz="1700" b="1" i="0" u="none" strike="noStrike" kern="1200" spc="0" baseline="0">
                      <a:solidFill>
                        <a:srgbClr val="548235"/>
                      </a:solidFill>
                      <a:latin typeface="Calibri"/>
                    </a:defRPr>
                  </a:pPr>
                  <a:endParaRPr lang="en-US"/>
                </a:p>
              </c:txPr>
              <c:showLegendKey val="0"/>
              <c:showVal val="1"/>
              <c:showCatName val="1"/>
              <c:showSerName val="0"/>
              <c:showPercent val="0"/>
              <c:showBubbleSize val="0"/>
              <c:extLst>
                <c:ext xmlns:c16="http://schemas.microsoft.com/office/drawing/2014/chart" uri="{C3380CC4-5D6E-409C-BE32-E72D297353CC}">
                  <c16:uniqueId val="{00000002-C628-804C-9B0C-DBC927C516C5}"/>
                </c:ext>
              </c:extLst>
            </c:dLbl>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sz="1330" b="1" i="0" u="none" strike="noStrike" kern="1200" spc="0" baseline="0">
                    <a:solidFill>
                      <a:srgbClr val="70AD47"/>
                    </a:solidFill>
                    <a:latin typeface="Calibri"/>
                  </a:defRPr>
                </a:pPr>
                <a:endParaRPr lang="en-US"/>
              </a:p>
            </c:txPr>
            <c:showLegendKey val="0"/>
            <c:showVal val="1"/>
            <c:showCatName val="1"/>
            <c:showSerName val="0"/>
            <c:showPercent val="0"/>
            <c:showBubbleSize val="0"/>
            <c:separator>, </c:separator>
            <c:showLeaderLines val="1"/>
            <c:extLst>
              <c:ext xmlns:c15="http://schemas.microsoft.com/office/drawing/2012/chart" uri="{CE6537A1-D6FC-4f65-9D91-7224C49458BB}"/>
            </c:extLst>
          </c:dLbls>
          <c:cat>
            <c:strLit>
              <c:ptCount val="2"/>
              <c:pt idx="0">
                <c:v>local</c:v>
              </c:pt>
              <c:pt idx="1">
                <c:v>state</c:v>
              </c:pt>
            </c:strLit>
          </c:cat>
          <c:val>
            <c:numLit>
              <c:formatCode>General</c:formatCode>
              <c:ptCount val="2"/>
              <c:pt idx="0">
                <c:v>59.19</c:v>
              </c:pt>
              <c:pt idx="1">
                <c:v>40.81</c:v>
              </c:pt>
            </c:numLit>
          </c:val>
          <c:extLst>
            <c:ext xmlns:c16="http://schemas.microsoft.com/office/drawing/2014/chart" uri="{C3380CC4-5D6E-409C-BE32-E72D297353CC}">
              <c16:uniqueId val="{00000000-C628-804C-9B0C-DBC927C516C5}"/>
            </c:ext>
          </c:extLst>
        </c:ser>
        <c:dLbls>
          <c:showLegendKey val="0"/>
          <c:showVal val="0"/>
          <c:showCatName val="0"/>
          <c:showSerName val="0"/>
          <c:showPercent val="0"/>
          <c:showBubbleSize val="0"/>
          <c:showLeaderLines val="1"/>
        </c:dLbls>
        <c:firstSliceAng val="360"/>
      </c:pieChart>
      <c:spPr>
        <a:noFill/>
        <a:ln>
          <a:noFill/>
        </a:ln>
      </c:spPr>
    </c:plotArea>
    <c:plotVisOnly val="1"/>
    <c:dispBlanksAs val="gap"/>
    <c:showDLblsOverMax val="0"/>
  </c:chart>
  <c:spPr>
    <a:noFill/>
    <a:ln>
      <a:noFill/>
    </a:ln>
  </c:spPr>
  <c:txPr>
    <a:bodyPr lIns="0" tIns="0" rIns="0" bIns="0"/>
    <a:lstStyle/>
    <a:p>
      <a:pPr marL="0" marR="0" indent="0" defTabSz="914400" fontAlgn="auto" hangingPunct="1">
        <a:lnSpc>
          <a:spcPct val="100000"/>
        </a:lnSpc>
        <a:spcBef>
          <a:spcPts val="0"/>
        </a:spcBef>
        <a:spcAft>
          <a:spcPts val="0"/>
        </a:spcAft>
        <a:tabLst/>
        <a:defRPr lang="en-US" sz="1330" b="0" i="0" u="none" strike="noStrike" kern="1200" baseline="0">
          <a:solidFill>
            <a:srgbClr val="000000"/>
          </a:solidFill>
          <a:latin typeface="Calibri"/>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autoTitleDeleted val="1"/>
    <c:plotArea>
      <c:layout>
        <c:manualLayout>
          <c:xMode val="edge"/>
          <c:yMode val="edge"/>
          <c:x val="0"/>
          <c:y val="0"/>
          <c:w val="0.50114094807788956"/>
          <c:h val="0.75171145528044381"/>
        </c:manualLayout>
      </c:layout>
      <c:pieChart>
        <c:varyColors val="1"/>
        <c:ser>
          <c:idx val="0"/>
          <c:order val="0"/>
          <c:tx>
            <c:v>Column1</c:v>
          </c:tx>
          <c:dPt>
            <c:idx val="0"/>
            <c:bubble3D val="0"/>
            <c:spPr>
              <a:solidFill>
                <a:srgbClr val="70AD47"/>
              </a:solidFill>
              <a:ln>
                <a:noFill/>
              </a:ln>
              <a:effectLst>
                <a:outerShdw dir="16200000" algn="tl">
                  <a:srgbClr val="000000">
                    <a:alpha val="20000"/>
                  </a:srgbClr>
                </a:outerShdw>
              </a:effectLst>
            </c:spPr>
            <c:extLst>
              <c:ext xmlns:c16="http://schemas.microsoft.com/office/drawing/2014/chart" uri="{C3380CC4-5D6E-409C-BE32-E72D297353CC}">
                <c16:uniqueId val="{00000001-8115-0540-A749-E06AFC8F0D21}"/>
              </c:ext>
            </c:extLst>
          </c:dPt>
          <c:dPt>
            <c:idx val="1"/>
            <c:bubble3D val="0"/>
            <c:explosion val="8"/>
            <c:spPr>
              <a:solidFill>
                <a:srgbClr val="5B9BD5"/>
              </a:solidFill>
              <a:ln>
                <a:noFill/>
              </a:ln>
              <a:effectLst>
                <a:outerShdw dir="16200000" algn="tl">
                  <a:srgbClr val="000000">
                    <a:alpha val="20000"/>
                  </a:srgbClr>
                </a:outerShdw>
              </a:effectLst>
            </c:spPr>
            <c:extLst>
              <c:ext xmlns:c16="http://schemas.microsoft.com/office/drawing/2014/chart" uri="{C3380CC4-5D6E-409C-BE32-E72D297353CC}">
                <c16:uniqueId val="{00000002-8115-0540-A749-E06AFC8F0D21}"/>
              </c:ext>
            </c:extLst>
          </c:dPt>
          <c:dLbls>
            <c:dLbl>
              <c:idx val="0"/>
              <c:layout>
                <c:manualLayout>
                  <c:xMode val="edge"/>
                  <c:yMode val="edge"/>
                  <c:x val="0.51089144807942777"/>
                  <c:y val="0.84579365536851703"/>
                </c:manualLayout>
              </c:layout>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sz="1700" b="1" i="0" u="none" strike="noStrike" kern="1200" spc="0" baseline="0">
                      <a:solidFill>
                        <a:srgbClr val="2E75B6"/>
                      </a:solidFill>
                      <a:latin typeface="Calibri"/>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8115-0540-A749-E06AFC8F0D21}"/>
                </c:ext>
              </c:extLst>
            </c:dLbl>
            <c:dLbl>
              <c:idx val="1"/>
              <c:layout>
                <c:manualLayout>
                  <c:xMode val="edge"/>
                  <c:yMode val="edge"/>
                  <c:x val="0.30124743732476589"/>
                  <c:y val="0.42607353443682033"/>
                </c:manualLayout>
              </c:layout>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sz="1700" b="1" i="0" u="none" strike="noStrike" kern="1200" spc="0" baseline="0">
                      <a:solidFill>
                        <a:srgbClr val="548235"/>
                      </a:solidFill>
                      <a:latin typeface="Calibri"/>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8115-0540-A749-E06AFC8F0D21}"/>
                </c:ext>
              </c:extLst>
            </c:dLbl>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sz="1330" b="1" i="0" u="none" strike="noStrike" kern="1200" spc="0" baseline="0">
                    <a:solidFill>
                      <a:srgbClr val="70AD47"/>
                    </a:solidFill>
                    <a:latin typeface="Calibri"/>
                  </a:defRPr>
                </a:pPr>
                <a:endParaRPr lang="en-US"/>
              </a:p>
            </c:txPr>
            <c:showLegendKey val="0"/>
            <c:showVal val="1"/>
            <c:showCatName val="1"/>
            <c:showSerName val="0"/>
            <c:showPercent val="0"/>
            <c:showBubbleSize val="0"/>
            <c:separator>, </c:separator>
            <c:showLeaderLines val="1"/>
            <c:extLst>
              <c:ext xmlns:c15="http://schemas.microsoft.com/office/drawing/2012/chart" uri="{CE6537A1-D6FC-4f65-9D91-7224C49458BB}"/>
            </c:extLst>
          </c:dLbls>
          <c:cat>
            <c:strLit>
              <c:ptCount val="2"/>
              <c:pt idx="0">
                <c:v>local</c:v>
              </c:pt>
              <c:pt idx="1">
                <c:v>state</c:v>
              </c:pt>
            </c:strLit>
          </c:cat>
          <c:val>
            <c:numLit>
              <c:formatCode>General</c:formatCode>
              <c:ptCount val="2"/>
              <c:pt idx="0">
                <c:v>63.23</c:v>
              </c:pt>
              <c:pt idx="1">
                <c:v>36.770000000000003</c:v>
              </c:pt>
            </c:numLit>
          </c:val>
          <c:extLst>
            <c:ext xmlns:c16="http://schemas.microsoft.com/office/drawing/2014/chart" uri="{C3380CC4-5D6E-409C-BE32-E72D297353CC}">
              <c16:uniqueId val="{00000000-8115-0540-A749-E06AFC8F0D21}"/>
            </c:ext>
          </c:extLst>
        </c:ser>
        <c:dLbls>
          <c:showLegendKey val="0"/>
          <c:showVal val="0"/>
          <c:showCatName val="0"/>
          <c:showSerName val="0"/>
          <c:showPercent val="0"/>
          <c:showBubbleSize val="0"/>
          <c:showLeaderLines val="1"/>
        </c:dLbls>
        <c:firstSliceAng val="360"/>
      </c:pieChart>
      <c:spPr>
        <a:noFill/>
        <a:ln>
          <a:noFill/>
        </a:ln>
      </c:spPr>
    </c:plotArea>
    <c:plotVisOnly val="1"/>
    <c:dispBlanksAs val="gap"/>
    <c:showDLblsOverMax val="0"/>
  </c:chart>
  <c:spPr>
    <a:noFill/>
    <a:ln>
      <a:noFill/>
    </a:ln>
  </c:spPr>
  <c:txPr>
    <a:bodyPr lIns="0" tIns="0" rIns="0" bIns="0"/>
    <a:lstStyle/>
    <a:p>
      <a:pPr marL="0" marR="0" indent="0" defTabSz="914400" fontAlgn="auto" hangingPunct="1">
        <a:lnSpc>
          <a:spcPct val="100000"/>
        </a:lnSpc>
        <a:spcBef>
          <a:spcPts val="0"/>
        </a:spcBef>
        <a:spcAft>
          <a:spcPts val="0"/>
        </a:spcAft>
        <a:tabLst/>
        <a:defRPr lang="en-US" sz="1330" b="0" i="0" u="none" strike="noStrike" kern="1200" baseline="0">
          <a:solidFill>
            <a:srgbClr val="000000"/>
          </a:solidFill>
          <a:latin typeface="Calibri"/>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autoTitleDeleted val="1"/>
    <c:plotArea>
      <c:layout>
        <c:manualLayout>
          <c:xMode val="edge"/>
          <c:yMode val="edge"/>
          <c:x val="0"/>
          <c:y val="0"/>
          <c:w val="0.50114094807788956"/>
          <c:h val="0.75171145528044381"/>
        </c:manualLayout>
      </c:layout>
      <c:pieChart>
        <c:varyColors val="1"/>
        <c:ser>
          <c:idx val="0"/>
          <c:order val="0"/>
          <c:tx>
            <c:v>Column1</c:v>
          </c:tx>
          <c:dPt>
            <c:idx val="0"/>
            <c:bubble3D val="0"/>
            <c:spPr>
              <a:solidFill>
                <a:srgbClr val="70AD47"/>
              </a:solidFill>
              <a:ln>
                <a:noFill/>
              </a:ln>
              <a:effectLst>
                <a:outerShdw dir="16200000" algn="tl">
                  <a:srgbClr val="000000">
                    <a:alpha val="20000"/>
                  </a:srgbClr>
                </a:outerShdw>
              </a:effectLst>
            </c:spPr>
            <c:extLst>
              <c:ext xmlns:c16="http://schemas.microsoft.com/office/drawing/2014/chart" uri="{C3380CC4-5D6E-409C-BE32-E72D297353CC}">
                <c16:uniqueId val="{00000001-2DB8-294F-9306-3BD55761B993}"/>
              </c:ext>
            </c:extLst>
          </c:dPt>
          <c:dPt>
            <c:idx val="1"/>
            <c:bubble3D val="0"/>
            <c:explosion val="17"/>
            <c:spPr>
              <a:solidFill>
                <a:srgbClr val="5B9BD5"/>
              </a:solidFill>
              <a:ln>
                <a:noFill/>
              </a:ln>
              <a:effectLst>
                <a:outerShdw dir="16200000" algn="tl">
                  <a:srgbClr val="000000">
                    <a:alpha val="20000"/>
                  </a:srgbClr>
                </a:outerShdw>
              </a:effectLst>
            </c:spPr>
            <c:extLst>
              <c:ext xmlns:c16="http://schemas.microsoft.com/office/drawing/2014/chart" uri="{C3380CC4-5D6E-409C-BE32-E72D297353CC}">
                <c16:uniqueId val="{00000002-2DB8-294F-9306-3BD55761B993}"/>
              </c:ext>
            </c:extLst>
          </c:dPt>
          <c:dLbls>
            <c:dLbl>
              <c:idx val="0"/>
              <c:layout>
                <c:manualLayout>
                  <c:xMode val="edge"/>
                  <c:yMode val="edge"/>
                  <c:x val="0.36291047668009691"/>
                  <c:y val="0.7025917626439887"/>
                </c:manualLayout>
              </c:layout>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sz="1700" b="1" i="0" u="none" strike="noStrike" kern="1200" spc="0" baseline="0">
                      <a:solidFill>
                        <a:srgbClr val="2E75B6"/>
                      </a:solidFill>
                      <a:latin typeface="Calibri"/>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2DB8-294F-9306-3BD55761B993}"/>
                </c:ext>
              </c:extLst>
            </c:dLbl>
            <c:dLbl>
              <c:idx val="1"/>
              <c:layout>
                <c:manualLayout>
                  <c:xMode val="edge"/>
                  <c:yMode val="edge"/>
                  <c:x val="0.1203203154615755"/>
                  <c:y val="0.51168722701870406"/>
                </c:manualLayout>
              </c:layout>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sz="1700" b="1" i="0" u="none" strike="noStrike" kern="1200" spc="0" baseline="0">
                      <a:solidFill>
                        <a:srgbClr val="548235"/>
                      </a:solidFill>
                      <a:latin typeface="Calibri"/>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2DB8-294F-9306-3BD55761B993}"/>
                </c:ext>
              </c:extLst>
            </c:dLbl>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sz="1330" b="1" i="0" u="none" strike="noStrike" kern="1200" spc="0" baseline="0">
                    <a:solidFill>
                      <a:srgbClr val="70AD47"/>
                    </a:solidFill>
                    <a:latin typeface="Calibri"/>
                  </a:defRPr>
                </a:pPr>
                <a:endParaRPr lang="en-US"/>
              </a:p>
            </c:txPr>
            <c:showLegendKey val="0"/>
            <c:showVal val="1"/>
            <c:showCatName val="1"/>
            <c:showSerName val="0"/>
            <c:showPercent val="0"/>
            <c:showBubbleSize val="0"/>
            <c:separator>, </c:separator>
            <c:showLeaderLines val="1"/>
            <c:extLst>
              <c:ext xmlns:c15="http://schemas.microsoft.com/office/drawing/2012/chart" uri="{CE6537A1-D6FC-4f65-9D91-7224C49458BB}"/>
            </c:extLst>
          </c:dLbls>
          <c:cat>
            <c:strLit>
              <c:ptCount val="2"/>
              <c:pt idx="0">
                <c:v>local</c:v>
              </c:pt>
              <c:pt idx="1">
                <c:v>state</c:v>
              </c:pt>
            </c:strLit>
          </c:cat>
          <c:val>
            <c:numLit>
              <c:formatCode>General</c:formatCode>
              <c:ptCount val="2"/>
              <c:pt idx="0">
                <c:v>60.51</c:v>
              </c:pt>
              <c:pt idx="1">
                <c:v>39.49</c:v>
              </c:pt>
            </c:numLit>
          </c:val>
          <c:extLst>
            <c:ext xmlns:c16="http://schemas.microsoft.com/office/drawing/2014/chart" uri="{C3380CC4-5D6E-409C-BE32-E72D297353CC}">
              <c16:uniqueId val="{00000000-2DB8-294F-9306-3BD55761B993}"/>
            </c:ext>
          </c:extLst>
        </c:ser>
        <c:dLbls>
          <c:showLegendKey val="0"/>
          <c:showVal val="0"/>
          <c:showCatName val="0"/>
          <c:showSerName val="0"/>
          <c:showPercent val="0"/>
          <c:showBubbleSize val="0"/>
          <c:showLeaderLines val="1"/>
        </c:dLbls>
        <c:firstSliceAng val="360"/>
      </c:pieChart>
      <c:spPr>
        <a:noFill/>
        <a:ln>
          <a:noFill/>
        </a:ln>
      </c:spPr>
    </c:plotArea>
    <c:plotVisOnly val="1"/>
    <c:dispBlanksAs val="gap"/>
    <c:showDLblsOverMax val="0"/>
  </c:chart>
  <c:spPr>
    <a:noFill/>
    <a:ln>
      <a:noFill/>
    </a:ln>
  </c:spPr>
  <c:txPr>
    <a:bodyPr lIns="0" tIns="0" rIns="0" bIns="0"/>
    <a:lstStyle/>
    <a:p>
      <a:pPr marL="0" marR="0" indent="0" defTabSz="914400" fontAlgn="auto" hangingPunct="1">
        <a:lnSpc>
          <a:spcPct val="100000"/>
        </a:lnSpc>
        <a:spcBef>
          <a:spcPts val="0"/>
        </a:spcBef>
        <a:spcAft>
          <a:spcPts val="0"/>
        </a:spcAft>
        <a:tabLst/>
        <a:defRPr lang="en-US" sz="1330" b="0" i="0" u="none" strike="noStrike" kern="1200" baseline="0">
          <a:solidFill>
            <a:srgbClr val="000000"/>
          </a:solidFill>
          <a:latin typeface="Calibri"/>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autoTitleDeleted val="1"/>
    <c:plotArea>
      <c:layout>
        <c:manualLayout>
          <c:xMode val="edge"/>
          <c:yMode val="edge"/>
          <c:x val="0"/>
          <c:y val="0"/>
          <c:w val="0.98116479047520266"/>
          <c:h val="0.82397132961118646"/>
        </c:manualLayout>
      </c:layout>
      <c:barChart>
        <c:barDir val="col"/>
        <c:grouping val="clustered"/>
        <c:varyColors val="0"/>
        <c:dLbls>
          <c:showLegendKey val="0"/>
          <c:showVal val="0"/>
          <c:showCatName val="0"/>
          <c:showSerName val="0"/>
          <c:showPercent val="0"/>
          <c:showBubbleSize val="0"/>
        </c:dLbls>
        <c:gapWidth val="150"/>
        <c:axId val="584345312"/>
        <c:axId val="584339600"/>
      </c:barChart>
      <c:valAx>
        <c:axId val="584339600"/>
        <c:scaling>
          <c:orientation val="minMax"/>
        </c:scaling>
        <c:delete val="0"/>
        <c:axPos val="l"/>
        <c:majorGridlines>
          <c:spPr>
            <a:ln w="9528" cap="flat">
              <a:solidFill>
                <a:srgbClr val="D9D9D9"/>
              </a:solidFill>
              <a:prstDash val="solid"/>
              <a:round/>
            </a:ln>
          </c:spPr>
        </c:majorGridlines>
        <c:numFmt formatCode="General" sourceLinked="0"/>
        <c:majorTickMark val="none"/>
        <c:minorTickMark val="none"/>
        <c:tickLblPos val="nextTo"/>
        <c:spPr>
          <a:noFill/>
          <a:ln>
            <a:noFill/>
          </a:ln>
        </c:spPr>
        <c:txPr>
          <a:bodyPr lIns="0" tIns="0" rIns="0" bIns="0"/>
          <a:lstStyle/>
          <a:p>
            <a:pPr marL="0" marR="0" indent="0" defTabSz="914400" fontAlgn="auto" hangingPunct="1">
              <a:lnSpc>
                <a:spcPct val="100000"/>
              </a:lnSpc>
              <a:spcBef>
                <a:spcPts val="0"/>
              </a:spcBef>
              <a:spcAft>
                <a:spcPts val="0"/>
              </a:spcAft>
              <a:tabLst/>
              <a:defRPr sz="1197" b="0" i="0" u="none" strike="noStrike" kern="1200" baseline="0">
                <a:solidFill>
                  <a:srgbClr val="595959"/>
                </a:solidFill>
                <a:latin typeface="Calibri"/>
              </a:defRPr>
            </a:pPr>
            <a:endParaRPr lang="en-US"/>
          </a:p>
        </c:txPr>
        <c:crossAx val="584345312"/>
        <c:crosses val="autoZero"/>
        <c:crossBetween val="between"/>
      </c:valAx>
      <c:catAx>
        <c:axId val="584345312"/>
        <c:scaling>
          <c:orientation val="minMax"/>
        </c:scaling>
        <c:delete val="0"/>
        <c:axPos val="b"/>
        <c:numFmt formatCode="General" sourceLinked="0"/>
        <c:majorTickMark val="none"/>
        <c:minorTickMark val="none"/>
        <c:tickLblPos val="nextTo"/>
        <c:spPr>
          <a:noFill/>
          <a:ln w="9528" cap="flat">
            <a:solidFill>
              <a:srgbClr val="D9D9D9"/>
            </a:solidFill>
            <a:prstDash val="solid"/>
            <a:round/>
          </a:ln>
        </c:spPr>
        <c:txPr>
          <a:bodyPr lIns="0" tIns="0" rIns="0" bIns="0"/>
          <a:lstStyle/>
          <a:p>
            <a:pPr marL="0" marR="0" indent="0" defTabSz="914400" fontAlgn="auto" hangingPunct="1">
              <a:lnSpc>
                <a:spcPct val="100000"/>
              </a:lnSpc>
              <a:spcBef>
                <a:spcPts val="0"/>
              </a:spcBef>
              <a:spcAft>
                <a:spcPts val="0"/>
              </a:spcAft>
              <a:tabLst/>
              <a:defRPr sz="1197" b="0" i="0" u="none" strike="noStrike" kern="1200" baseline="0">
                <a:solidFill>
                  <a:srgbClr val="595959"/>
                </a:solidFill>
                <a:latin typeface="Calibri"/>
              </a:defRPr>
            </a:pPr>
            <a:endParaRPr lang="en-US"/>
          </a:p>
        </c:txPr>
        <c:crossAx val="584339600"/>
        <c:crosses val="autoZero"/>
        <c:auto val="1"/>
        <c:lblAlgn val="ctr"/>
        <c:lblOffset val="100"/>
        <c:noMultiLvlLbl val="0"/>
      </c:catAx>
      <c:spPr>
        <a:noFill/>
        <a:ln>
          <a:noFill/>
        </a:ln>
      </c:spPr>
    </c:plotArea>
    <c:plotVisOnly val="1"/>
    <c:dispBlanksAs val="gap"/>
    <c:showDLblsOverMax val="0"/>
  </c:chart>
  <c:spPr>
    <a:noFill/>
    <a:ln>
      <a:noFill/>
    </a:ln>
  </c:spPr>
  <c:txPr>
    <a:bodyPr lIns="0" tIns="0" rIns="0" bIns="0"/>
    <a:lstStyle/>
    <a:p>
      <a:pPr marL="0" marR="0" indent="0" defTabSz="914400" fontAlgn="auto" hangingPunct="1">
        <a:lnSpc>
          <a:spcPct val="100000"/>
        </a:lnSpc>
        <a:spcBef>
          <a:spcPts val="0"/>
        </a:spcBef>
        <a:spcAft>
          <a:spcPts val="0"/>
        </a:spcAft>
        <a:tabLst/>
        <a:defRPr lang="en-US" sz="1330" b="0" i="0" u="none" strike="noStrike" kern="1200" baseline="0">
          <a:solidFill>
            <a:srgbClr val="000000"/>
          </a:solidFill>
          <a:latin typeface="Calibri"/>
        </a:defRPr>
      </a:pPr>
      <a:endParaRPr lang="en-US"/>
    </a:p>
  </c:txPr>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autoTitleDeleted val="1"/>
    <c:plotArea>
      <c:layout>
        <c:manualLayout>
          <c:xMode val="edge"/>
          <c:yMode val="edge"/>
          <c:x val="0"/>
          <c:y val="0"/>
          <c:w val="0.98116479047520266"/>
          <c:h val="0.82397132961118646"/>
        </c:manualLayout>
      </c:layout>
      <c:barChart>
        <c:barDir val="col"/>
        <c:grouping val="clustered"/>
        <c:varyColors val="0"/>
        <c:dLbls>
          <c:showLegendKey val="0"/>
          <c:showVal val="0"/>
          <c:showCatName val="0"/>
          <c:showSerName val="0"/>
          <c:showPercent val="0"/>
          <c:showBubbleSize val="0"/>
        </c:dLbls>
        <c:gapWidth val="150"/>
        <c:axId val="584445136"/>
        <c:axId val="584439424"/>
      </c:barChart>
      <c:valAx>
        <c:axId val="584439424"/>
        <c:scaling>
          <c:orientation val="minMax"/>
        </c:scaling>
        <c:delete val="0"/>
        <c:axPos val="l"/>
        <c:majorGridlines>
          <c:spPr>
            <a:ln w="9528" cap="flat">
              <a:solidFill>
                <a:srgbClr val="D9D9D9"/>
              </a:solidFill>
              <a:prstDash val="solid"/>
              <a:round/>
            </a:ln>
          </c:spPr>
        </c:majorGridlines>
        <c:numFmt formatCode="General" sourceLinked="0"/>
        <c:majorTickMark val="none"/>
        <c:minorTickMark val="none"/>
        <c:tickLblPos val="nextTo"/>
        <c:spPr>
          <a:noFill/>
          <a:ln>
            <a:noFill/>
          </a:ln>
        </c:spPr>
        <c:txPr>
          <a:bodyPr lIns="0" tIns="0" rIns="0" bIns="0"/>
          <a:lstStyle/>
          <a:p>
            <a:pPr marL="0" marR="0" indent="0" defTabSz="914400" fontAlgn="auto" hangingPunct="1">
              <a:lnSpc>
                <a:spcPct val="100000"/>
              </a:lnSpc>
              <a:spcBef>
                <a:spcPts val="0"/>
              </a:spcBef>
              <a:spcAft>
                <a:spcPts val="0"/>
              </a:spcAft>
              <a:tabLst/>
              <a:defRPr sz="1197" b="0" i="0" u="none" strike="noStrike" kern="1200" baseline="0">
                <a:solidFill>
                  <a:srgbClr val="595959"/>
                </a:solidFill>
                <a:latin typeface="Calibri"/>
              </a:defRPr>
            </a:pPr>
            <a:endParaRPr lang="en-US"/>
          </a:p>
        </c:txPr>
        <c:crossAx val="584445136"/>
        <c:crosses val="autoZero"/>
        <c:crossBetween val="between"/>
      </c:valAx>
      <c:catAx>
        <c:axId val="584445136"/>
        <c:scaling>
          <c:orientation val="minMax"/>
        </c:scaling>
        <c:delete val="0"/>
        <c:axPos val="b"/>
        <c:numFmt formatCode="General" sourceLinked="0"/>
        <c:majorTickMark val="none"/>
        <c:minorTickMark val="none"/>
        <c:tickLblPos val="nextTo"/>
        <c:spPr>
          <a:noFill/>
          <a:ln w="9528" cap="flat">
            <a:solidFill>
              <a:srgbClr val="D9D9D9"/>
            </a:solidFill>
            <a:prstDash val="solid"/>
            <a:round/>
          </a:ln>
        </c:spPr>
        <c:txPr>
          <a:bodyPr lIns="0" tIns="0" rIns="0" bIns="0"/>
          <a:lstStyle/>
          <a:p>
            <a:pPr marL="0" marR="0" indent="0" defTabSz="914400" fontAlgn="auto" hangingPunct="1">
              <a:lnSpc>
                <a:spcPct val="100000"/>
              </a:lnSpc>
              <a:spcBef>
                <a:spcPts val="0"/>
              </a:spcBef>
              <a:spcAft>
                <a:spcPts val="0"/>
              </a:spcAft>
              <a:tabLst/>
              <a:defRPr sz="1197" b="0" i="0" u="none" strike="noStrike" kern="1200" baseline="0">
                <a:solidFill>
                  <a:srgbClr val="595959"/>
                </a:solidFill>
                <a:latin typeface="Calibri"/>
              </a:defRPr>
            </a:pPr>
            <a:endParaRPr lang="en-US"/>
          </a:p>
        </c:txPr>
        <c:crossAx val="584439424"/>
        <c:crosses val="autoZero"/>
        <c:auto val="1"/>
        <c:lblAlgn val="ctr"/>
        <c:lblOffset val="100"/>
        <c:noMultiLvlLbl val="0"/>
      </c:catAx>
      <c:spPr>
        <a:noFill/>
        <a:ln>
          <a:noFill/>
        </a:ln>
      </c:spPr>
    </c:plotArea>
    <c:plotVisOnly val="1"/>
    <c:dispBlanksAs val="gap"/>
    <c:showDLblsOverMax val="0"/>
  </c:chart>
  <c:spPr>
    <a:noFill/>
    <a:ln>
      <a:noFill/>
    </a:ln>
  </c:spPr>
  <c:txPr>
    <a:bodyPr lIns="0" tIns="0" rIns="0" bIns="0"/>
    <a:lstStyle/>
    <a:p>
      <a:pPr marL="0" marR="0" indent="0" defTabSz="914400" fontAlgn="auto" hangingPunct="1">
        <a:lnSpc>
          <a:spcPct val="100000"/>
        </a:lnSpc>
        <a:spcBef>
          <a:spcPts val="0"/>
        </a:spcBef>
        <a:spcAft>
          <a:spcPts val="0"/>
        </a:spcAft>
        <a:tabLst/>
        <a:defRPr lang="en-US" sz="1330" b="0" i="0" u="none" strike="noStrike" kern="1200" baseline="0">
          <a:solidFill>
            <a:srgbClr val="000000"/>
          </a:solidFill>
          <a:latin typeface="Calibri"/>
        </a:defRPr>
      </a:pPr>
      <a:endParaRPr lang="en-US"/>
    </a:p>
  </c:txPr>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title>
      <c:tx>
        <c:rich>
          <a:bodyPr lIns="0" tIns="0" rIns="0" bIns="0"/>
          <a:lstStyle/>
          <a:p>
            <a:pPr marL="0" marR="0" indent="0" algn="ctr" defTabSz="914400" fontAlgn="auto" hangingPunct="1">
              <a:lnSpc>
                <a:spcPct val="100000"/>
              </a:lnSpc>
              <a:spcBef>
                <a:spcPts val="0"/>
              </a:spcBef>
              <a:spcAft>
                <a:spcPts val="0"/>
              </a:spcAft>
              <a:tabLst/>
              <a:defRPr sz="2128" b="1" i="0" u="none" strike="noStrike" kern="1200" baseline="0">
                <a:solidFill>
                  <a:srgbClr val="44546A"/>
                </a:solidFill>
                <a:latin typeface="Calibri"/>
              </a:defRPr>
            </a:pPr>
            <a:r>
              <a:rPr lang="en-US" sz="2128" b="1" i="0" u="none" strike="noStrike" kern="1200" cap="none" spc="0" baseline="0">
                <a:solidFill>
                  <a:srgbClr val="44546A"/>
                </a:solidFill>
                <a:uFillTx/>
                <a:latin typeface="Calibri"/>
              </a:rPr>
              <a:t>Percentage above</a:t>
            </a:r>
          </a:p>
        </c:rich>
      </c:tx>
      <c:overlay val="0"/>
      <c:spPr>
        <a:noFill/>
        <a:ln>
          <a:noFill/>
        </a:ln>
      </c:spPr>
    </c:title>
    <c:autoTitleDeleted val="0"/>
    <c:plotArea>
      <c:layout>
        <c:manualLayout>
          <c:xMode val="edge"/>
          <c:yMode val="edge"/>
          <c:x val="0"/>
          <c:y val="7.3110785364740083E-2"/>
          <c:w val="0.98067632850241548"/>
          <c:h val="0.89278728513857741"/>
        </c:manualLayout>
      </c:layout>
      <c:barChart>
        <c:barDir val="col"/>
        <c:grouping val="clustered"/>
        <c:varyColors val="0"/>
        <c:ser>
          <c:idx val="0"/>
          <c:order val="0"/>
          <c:tx>
            <c:v>Percentage above</c:v>
          </c:tx>
          <c:spPr>
            <a:blipFill>
              <a:blip xmlns:r="http://schemas.openxmlformats.org/officeDocument/2006/relationships" r:embed="rId1"/>
              <a:tile/>
            </a:blipFill>
            <a:ln>
              <a:noFill/>
            </a:ln>
          </c:spPr>
          <c:invertIfNegative val="0"/>
          <c:pictureOptions>
            <c:pictureFormat val="stack"/>
          </c:pictureOptions>
          <c:dLbls>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sz="1800" b="0" i="0" u="none" strike="noStrike" kern="1200" baseline="0">
                    <a:solidFill>
                      <a:srgbClr val="44546A"/>
                    </a:solidFill>
                    <a:latin typeface="Calibri"/>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ext>
            </c:extLst>
          </c:dLbls>
          <c:cat>
            <c:strLit>
              <c:ptCount val="7"/>
              <c:pt idx="0">
                <c:v>Ayer-Shirley</c:v>
              </c:pt>
              <c:pt idx="1">
                <c:v>Blackstone Valley</c:v>
              </c:pt>
              <c:pt idx="2">
                <c:v>Billerica</c:v>
              </c:pt>
              <c:pt idx="3">
                <c:v>Groton-Dunstable</c:v>
              </c:pt>
              <c:pt idx="4">
                <c:v>Wayland</c:v>
              </c:pt>
              <c:pt idx="5">
                <c:v>Winchendon</c:v>
              </c:pt>
              <c:pt idx="6">
                <c:v>Worcester</c:v>
              </c:pt>
            </c:strLit>
          </c:cat>
          <c:val>
            <c:numLit>
              <c:formatCode>General</c:formatCode>
              <c:ptCount val="7"/>
              <c:pt idx="0">
                <c:v>0.72399999999999998</c:v>
              </c:pt>
              <c:pt idx="1">
                <c:v>0.13500000000000001</c:v>
              </c:pt>
              <c:pt idx="2">
                <c:v>0.54100000000000004</c:v>
              </c:pt>
              <c:pt idx="3">
                <c:v>0.59899999999999998</c:v>
              </c:pt>
              <c:pt idx="4">
                <c:v>0.79600000000000004</c:v>
              </c:pt>
              <c:pt idx="5">
                <c:v>8.1000000000000003E-2</c:v>
              </c:pt>
              <c:pt idx="6">
                <c:v>2.5999999999999999E-2</c:v>
              </c:pt>
            </c:numLit>
          </c:val>
          <c:extLst>
            <c:ext xmlns:c16="http://schemas.microsoft.com/office/drawing/2014/chart" uri="{C3380CC4-5D6E-409C-BE32-E72D297353CC}">
              <c16:uniqueId val="{00000000-15B9-034E-A3DF-0A9B44755E2C}"/>
            </c:ext>
          </c:extLst>
        </c:ser>
        <c:dLbls>
          <c:showLegendKey val="0"/>
          <c:showVal val="0"/>
          <c:showCatName val="0"/>
          <c:showSerName val="0"/>
          <c:showPercent val="0"/>
          <c:showBubbleSize val="0"/>
        </c:dLbls>
        <c:gapWidth val="100"/>
        <c:overlap val="-24"/>
        <c:axId val="492692064"/>
        <c:axId val="492679600"/>
      </c:barChart>
      <c:valAx>
        <c:axId val="492679600"/>
        <c:scaling>
          <c:orientation val="minMax"/>
        </c:scaling>
        <c:delete val="0"/>
        <c:axPos val="l"/>
        <c:majorGridlines>
          <c:spPr>
            <a:ln w="9528" cap="flat">
              <a:solidFill>
                <a:srgbClr val="E0E5EB"/>
              </a:solidFill>
              <a:prstDash val="solid"/>
              <a:round/>
            </a:ln>
          </c:spPr>
        </c:majorGridlines>
        <c:numFmt formatCode="0.00%" sourceLinked="0"/>
        <c:majorTickMark val="none"/>
        <c:minorTickMark val="none"/>
        <c:tickLblPos val="nextTo"/>
        <c:spPr>
          <a:noFill/>
          <a:ln>
            <a:noFill/>
          </a:ln>
        </c:spPr>
        <c:txPr>
          <a:bodyPr lIns="0" tIns="0" rIns="0" bIns="0"/>
          <a:lstStyle/>
          <a:p>
            <a:pPr marL="0" marR="0" indent="0" defTabSz="914400" fontAlgn="auto" hangingPunct="1">
              <a:lnSpc>
                <a:spcPct val="100000"/>
              </a:lnSpc>
              <a:spcBef>
                <a:spcPts val="0"/>
              </a:spcBef>
              <a:spcAft>
                <a:spcPts val="0"/>
              </a:spcAft>
              <a:tabLst/>
              <a:defRPr sz="1197" b="0" i="0" u="none" strike="noStrike" kern="1200" baseline="0">
                <a:solidFill>
                  <a:srgbClr val="44546A"/>
                </a:solidFill>
                <a:latin typeface="Calibri"/>
              </a:defRPr>
            </a:pPr>
            <a:endParaRPr lang="en-US"/>
          </a:p>
        </c:txPr>
        <c:crossAx val="492692064"/>
        <c:crosses val="autoZero"/>
        <c:crossBetween val="between"/>
      </c:valAx>
      <c:catAx>
        <c:axId val="492692064"/>
        <c:scaling>
          <c:orientation val="minMax"/>
        </c:scaling>
        <c:delete val="0"/>
        <c:axPos val="b"/>
        <c:numFmt formatCode="General" sourceLinked="0"/>
        <c:majorTickMark val="none"/>
        <c:minorTickMark val="none"/>
        <c:tickLblPos val="nextTo"/>
        <c:spPr>
          <a:noFill/>
          <a:ln w="9528" cap="flat">
            <a:solidFill>
              <a:srgbClr val="E0E5EB"/>
            </a:solidFill>
            <a:prstDash val="solid"/>
            <a:round/>
          </a:ln>
        </c:spPr>
        <c:txPr>
          <a:bodyPr lIns="0" tIns="0" rIns="0" bIns="0"/>
          <a:lstStyle/>
          <a:p>
            <a:pPr marL="0" marR="0" indent="0" defTabSz="914400" fontAlgn="auto" hangingPunct="1">
              <a:lnSpc>
                <a:spcPct val="100000"/>
              </a:lnSpc>
              <a:spcBef>
                <a:spcPts val="0"/>
              </a:spcBef>
              <a:spcAft>
                <a:spcPts val="0"/>
              </a:spcAft>
              <a:tabLst/>
              <a:defRPr sz="1200" b="0" i="0" u="none" strike="noStrike" kern="1200" baseline="0">
                <a:solidFill>
                  <a:srgbClr val="44546A"/>
                </a:solidFill>
                <a:latin typeface="Calibri"/>
              </a:defRPr>
            </a:pPr>
            <a:endParaRPr lang="en-US"/>
          </a:p>
        </c:txPr>
        <c:crossAx val="492679600"/>
        <c:crosses val="autoZero"/>
        <c:auto val="1"/>
        <c:lblAlgn val="ctr"/>
        <c:lblOffset val="100"/>
        <c:noMultiLvlLbl val="0"/>
      </c:catAx>
      <c:spPr>
        <a:noFill/>
        <a:ln>
          <a:noFill/>
        </a:ln>
      </c:spPr>
    </c:plotArea>
    <c:plotVisOnly val="1"/>
    <c:dispBlanksAs val="gap"/>
    <c:showDLblsOverMax val="0"/>
  </c:chart>
  <c:spPr>
    <a:noFill/>
    <a:ln>
      <a:noFill/>
    </a:ln>
  </c:spPr>
  <c:txPr>
    <a:bodyPr lIns="0" tIns="0" rIns="0" bIns="0"/>
    <a:lstStyle/>
    <a:p>
      <a:pPr marL="0" marR="0" indent="0" defTabSz="914400" fontAlgn="auto" hangingPunct="1">
        <a:lnSpc>
          <a:spcPct val="100000"/>
        </a:lnSpc>
        <a:spcBef>
          <a:spcPts val="0"/>
        </a:spcBef>
        <a:spcAft>
          <a:spcPts val="0"/>
        </a:spcAft>
        <a:tabLst/>
        <a:defRPr lang="en-US" sz="1197" b="0" i="0" u="none" strike="noStrike" kern="1200" baseline="0">
          <a:solidFill>
            <a:srgbClr val="44546A"/>
          </a:solidFill>
          <a:latin typeface="Calibri"/>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autoTitleDeleted val="1"/>
    <c:plotArea>
      <c:layout>
        <c:manualLayout>
          <c:xMode val="edge"/>
          <c:yMode val="edge"/>
          <c:x val="0"/>
          <c:y val="0"/>
          <c:w val="0.88152050114682801"/>
          <c:h val="0.86046439825061327"/>
        </c:manualLayout>
      </c:layout>
      <c:barChart>
        <c:barDir val="col"/>
        <c:grouping val="clustered"/>
        <c:varyColors val="0"/>
        <c:ser>
          <c:idx val="0"/>
          <c:order val="0"/>
          <c:tx>
            <c:v>  PreK-5  </c:v>
          </c:tx>
          <c:spPr>
            <a:solidFill>
              <a:srgbClr val="FF00FF"/>
            </a:solidFill>
            <a:ln>
              <a:noFill/>
            </a:ln>
          </c:spPr>
          <c:invertIfNegative val="0"/>
          <c:dPt>
            <c:idx val="0"/>
            <c:invertIfNegative val="0"/>
            <c:bubble3D val="0"/>
            <c:extLst>
              <c:ext xmlns:c16="http://schemas.microsoft.com/office/drawing/2014/chart" uri="{C3380CC4-5D6E-409C-BE32-E72D297353CC}">
                <c16:uniqueId val="{00000001-73E4-AC43-8065-1DF7D754D831}"/>
              </c:ext>
            </c:extLst>
          </c:dPt>
          <c:dLbls>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sz="2000" b="0" i="0" u="none" strike="noStrike" kern="1200" baseline="0">
                    <a:solidFill>
                      <a:srgbClr val="000000"/>
                    </a:solidFill>
                    <a:latin typeface="Calibri"/>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ext>
            </c:extLst>
          </c:dLbls>
          <c:val>
            <c:numLit>
              <c:formatCode>General</c:formatCode>
              <c:ptCount val="1"/>
              <c:pt idx="0">
                <c:v>2724.17</c:v>
              </c:pt>
            </c:numLit>
          </c:val>
          <c:extLst>
            <c:ext xmlns:c16="http://schemas.microsoft.com/office/drawing/2014/chart" uri="{C3380CC4-5D6E-409C-BE32-E72D297353CC}">
              <c16:uniqueId val="{00000000-73E4-AC43-8065-1DF7D754D831}"/>
            </c:ext>
          </c:extLst>
        </c:ser>
        <c:ser>
          <c:idx val="1"/>
          <c:order val="1"/>
          <c:tx>
            <c:v>  Grades 6-8  </c:v>
          </c:tx>
          <c:spPr>
            <a:solidFill>
              <a:srgbClr val="FF66FF"/>
            </a:solidFill>
            <a:ln>
              <a:noFill/>
            </a:ln>
          </c:spPr>
          <c:invertIfNegative val="0"/>
          <c:dLbls>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sz="2000" b="0" i="0" u="none" strike="noStrike" kern="1200" baseline="0">
                    <a:solidFill>
                      <a:srgbClr val="000000"/>
                    </a:solidFill>
                    <a:latin typeface="Calibri"/>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ext>
            </c:extLst>
          </c:dLbls>
          <c:val>
            <c:numLit>
              <c:formatCode>General</c:formatCode>
              <c:ptCount val="1"/>
              <c:pt idx="0">
                <c:v>2887.5</c:v>
              </c:pt>
            </c:numLit>
          </c:val>
          <c:extLst>
            <c:ext xmlns:c16="http://schemas.microsoft.com/office/drawing/2014/chart" uri="{C3380CC4-5D6E-409C-BE32-E72D297353CC}">
              <c16:uniqueId val="{00000002-73E4-AC43-8065-1DF7D754D831}"/>
            </c:ext>
          </c:extLst>
        </c:ser>
        <c:ser>
          <c:idx val="2"/>
          <c:order val="2"/>
          <c:tx>
            <c:v>  Grades 9-12  </c:v>
          </c:tx>
          <c:spPr>
            <a:solidFill>
              <a:srgbClr val="FF33CC"/>
            </a:solidFill>
            <a:ln>
              <a:noFill/>
            </a:ln>
          </c:spPr>
          <c:invertIfNegative val="0"/>
          <c:dLbls>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sz="2000" b="0" i="0" u="none" strike="noStrike" kern="1200" baseline="0">
                    <a:solidFill>
                      <a:srgbClr val="000000"/>
                    </a:solidFill>
                    <a:latin typeface="Calibri"/>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ext>
            </c:extLst>
          </c:dLbls>
          <c:val>
            <c:numLit>
              <c:formatCode>General</c:formatCode>
              <c:ptCount val="1"/>
              <c:pt idx="0">
                <c:v>2899.89</c:v>
              </c:pt>
            </c:numLit>
          </c:val>
          <c:extLst>
            <c:ext xmlns:c16="http://schemas.microsoft.com/office/drawing/2014/chart" uri="{C3380CC4-5D6E-409C-BE32-E72D297353CC}">
              <c16:uniqueId val="{00000003-73E4-AC43-8065-1DF7D754D831}"/>
            </c:ext>
          </c:extLst>
        </c:ser>
        <c:dLbls>
          <c:showLegendKey val="0"/>
          <c:showVal val="0"/>
          <c:showCatName val="0"/>
          <c:showSerName val="0"/>
          <c:showPercent val="0"/>
          <c:showBubbleSize val="0"/>
        </c:dLbls>
        <c:gapWidth val="219"/>
        <c:overlap val="-27"/>
        <c:axId val="491201872"/>
        <c:axId val="491195008"/>
      </c:barChart>
      <c:valAx>
        <c:axId val="491195008"/>
        <c:scaling>
          <c:orientation val="minMax"/>
          <c:max val="5000"/>
          <c:min val="0"/>
        </c:scaling>
        <c:delete val="0"/>
        <c:axPos val="l"/>
        <c:majorGridlines>
          <c:spPr>
            <a:ln w="9528" cap="flat">
              <a:solidFill>
                <a:srgbClr val="E7E6E6">
                  <a:alpha val="28000"/>
                </a:srgbClr>
              </a:solidFill>
              <a:prstDash val="solid"/>
              <a:round/>
            </a:ln>
          </c:spPr>
        </c:majorGridlines>
        <c:minorGridlines>
          <c:spPr>
            <a:ln w="9528" cap="flat">
              <a:solidFill>
                <a:srgbClr val="E7E6E6">
                  <a:alpha val="48000"/>
                </a:srgbClr>
              </a:solidFill>
              <a:prstDash val="solid"/>
              <a:round/>
            </a:ln>
          </c:spPr>
        </c:minorGridlines>
        <c:numFmt formatCode="&quot; &quot;&quot;$&quot;#,##0&quot; &quot;;&quot; &quot;&quot;$&quot;&quot;(&quot;#,##0&quot;)&quot;;&quot; &quot;&quot;$&quot;&quot;- &quot;;&quot; &quot;" sourceLinked="0"/>
        <c:majorTickMark val="none"/>
        <c:minorTickMark val="none"/>
        <c:tickLblPos val="nextTo"/>
        <c:spPr>
          <a:noFill/>
          <a:ln>
            <a:noFill/>
          </a:ln>
        </c:spPr>
        <c:txPr>
          <a:bodyPr lIns="0" tIns="0" rIns="0" bIns="0"/>
          <a:lstStyle/>
          <a:p>
            <a:pPr marL="0" marR="0" indent="0" defTabSz="914400" fontAlgn="auto" hangingPunct="1">
              <a:lnSpc>
                <a:spcPct val="100000"/>
              </a:lnSpc>
              <a:spcBef>
                <a:spcPts val="0"/>
              </a:spcBef>
              <a:spcAft>
                <a:spcPts val="0"/>
              </a:spcAft>
              <a:tabLst/>
              <a:defRPr sz="2000" b="0" i="0" u="none" strike="noStrike" kern="1200" baseline="0">
                <a:solidFill>
                  <a:srgbClr val="000000"/>
                </a:solidFill>
                <a:latin typeface="Calibri"/>
              </a:defRPr>
            </a:pPr>
            <a:endParaRPr lang="en-US"/>
          </a:p>
        </c:txPr>
        <c:crossAx val="491201872"/>
        <c:crosses val="autoZero"/>
        <c:crossBetween val="between"/>
      </c:valAx>
      <c:catAx>
        <c:axId val="491201872"/>
        <c:scaling>
          <c:orientation val="minMax"/>
        </c:scaling>
        <c:delete val="1"/>
        <c:axPos val="b"/>
        <c:numFmt formatCode="General" sourceLinked="0"/>
        <c:majorTickMark val="none"/>
        <c:minorTickMark val="none"/>
        <c:tickLblPos val="nextTo"/>
        <c:crossAx val="491195008"/>
        <c:crosses val="autoZero"/>
        <c:auto val="1"/>
        <c:lblAlgn val="ctr"/>
        <c:lblOffset val="100"/>
        <c:noMultiLvlLbl val="0"/>
      </c:catAx>
      <c:spPr>
        <a:noFill/>
        <a:ln>
          <a:noFill/>
        </a:ln>
      </c:spPr>
    </c:plotArea>
    <c:legend>
      <c:legendPos val="b"/>
      <c:overlay val="0"/>
      <c:spPr>
        <a:noFill/>
        <a:ln>
          <a:noFill/>
        </a:ln>
      </c:spPr>
      <c:txPr>
        <a:bodyPr lIns="0" tIns="0" rIns="0" bIns="0"/>
        <a:lstStyle/>
        <a:p>
          <a:pPr marL="0" marR="0" indent="0" defTabSz="914400" fontAlgn="auto" hangingPunct="1">
            <a:lnSpc>
              <a:spcPct val="100000"/>
            </a:lnSpc>
            <a:spcBef>
              <a:spcPts val="0"/>
            </a:spcBef>
            <a:spcAft>
              <a:spcPts val="0"/>
            </a:spcAft>
            <a:tabLst/>
            <a:defRPr sz="2000" b="0" i="0" u="none" strike="noStrike" kern="1200" baseline="0">
              <a:solidFill>
                <a:srgbClr val="000000"/>
              </a:solidFill>
              <a:latin typeface="Calibri"/>
            </a:defRPr>
          </a:pPr>
          <a:endParaRPr lang="en-US"/>
        </a:p>
      </c:txPr>
    </c:legend>
    <c:plotVisOnly val="1"/>
    <c:dispBlanksAs val="gap"/>
    <c:showDLblsOverMax val="0"/>
  </c:chart>
  <c:spPr>
    <a:noFill/>
    <a:ln>
      <a:noFill/>
    </a:ln>
  </c:spPr>
  <c:txPr>
    <a:bodyPr lIns="0" tIns="0" rIns="0" bIns="0"/>
    <a:lstStyle/>
    <a:p>
      <a:pPr marL="0" marR="0" indent="0" defTabSz="914400" fontAlgn="auto" hangingPunct="1">
        <a:lnSpc>
          <a:spcPct val="100000"/>
        </a:lnSpc>
        <a:spcBef>
          <a:spcPts val="0"/>
        </a:spcBef>
        <a:spcAft>
          <a:spcPts val="0"/>
        </a:spcAft>
        <a:tabLst/>
        <a:defRPr lang="en-US" sz="2000" b="0" i="0" u="none" strike="noStrike" kern="1200" baseline="0">
          <a:solidFill>
            <a:srgbClr val="000000"/>
          </a:solidFill>
          <a:latin typeface="Calibri"/>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autoTitleDeleted val="1"/>
    <c:plotArea>
      <c:layout>
        <c:manualLayout>
          <c:xMode val="edge"/>
          <c:yMode val="edge"/>
          <c:x val="0"/>
          <c:y val="0"/>
          <c:w val="0.95811693723413482"/>
          <c:h val="0.94887390906653657"/>
        </c:manualLayout>
      </c:layout>
      <c:barChart>
        <c:barDir val="col"/>
        <c:grouping val="clustered"/>
        <c:varyColors val="0"/>
        <c:ser>
          <c:idx val="0"/>
          <c:order val="0"/>
          <c:tx>
            <c:v> FY24 H1 </c:v>
          </c:tx>
          <c:spPr>
            <a:blipFill>
              <a:blip xmlns:r="http://schemas.openxmlformats.org/officeDocument/2006/relationships" r:embed="rId1"/>
              <a:tile/>
            </a:blipFill>
            <a:ln>
              <a:noFill/>
            </a:ln>
          </c:spPr>
          <c:invertIfNegative val="0"/>
          <c:pictureOptions>
            <c:pictureFormat val="stack"/>
          </c:pictureOptions>
          <c:dLbls>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sz="1700" b="0" i="0" u="none" strike="noStrike" kern="1200" baseline="0">
                    <a:solidFill>
                      <a:srgbClr val="000000"/>
                    </a:solidFill>
                    <a:latin typeface="Calibri"/>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ext>
            </c:extLst>
          </c:dLbls>
          <c:cat>
            <c:numLit>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Lit>
          </c:cat>
          <c:val>
            <c:numLit>
              <c:formatCode>General</c:formatCode>
              <c:ptCount val="12"/>
              <c:pt idx="0">
                <c:v>4116.41</c:v>
              </c:pt>
              <c:pt idx="1">
                <c:v>4264.38</c:v>
              </c:pt>
              <c:pt idx="2">
                <c:v>4412.32</c:v>
              </c:pt>
              <c:pt idx="3">
                <c:v>4560.26</c:v>
              </c:pt>
              <c:pt idx="4">
                <c:v>4708.1899999999996</c:v>
              </c:pt>
              <c:pt idx="5">
                <c:v>5159.22</c:v>
              </c:pt>
              <c:pt idx="6">
                <c:v>5514.38</c:v>
              </c:pt>
              <c:pt idx="7">
                <c:v>5869.54</c:v>
              </c:pt>
              <c:pt idx="8">
                <c:v>6224.69</c:v>
              </c:pt>
              <c:pt idx="9">
                <c:v>6579.86</c:v>
              </c:pt>
              <c:pt idx="10">
                <c:v>7077.71</c:v>
              </c:pt>
              <c:pt idx="11">
                <c:v>7575.55</c:v>
              </c:pt>
            </c:numLit>
          </c:val>
          <c:extLst>
            <c:ext xmlns:c16="http://schemas.microsoft.com/office/drawing/2014/chart" uri="{C3380CC4-5D6E-409C-BE32-E72D297353CC}">
              <c16:uniqueId val="{00000000-BE8B-074A-A5DC-D836F14098C6}"/>
            </c:ext>
          </c:extLst>
        </c:ser>
        <c:dLbls>
          <c:showLegendKey val="0"/>
          <c:showVal val="0"/>
          <c:showCatName val="0"/>
          <c:showSerName val="0"/>
          <c:showPercent val="0"/>
          <c:showBubbleSize val="0"/>
        </c:dLbls>
        <c:gapWidth val="219"/>
        <c:overlap val="-27"/>
        <c:axId val="560383328"/>
        <c:axId val="560370928"/>
      </c:barChart>
      <c:valAx>
        <c:axId val="560370928"/>
        <c:scaling>
          <c:orientation val="minMax"/>
        </c:scaling>
        <c:delete val="0"/>
        <c:axPos val="l"/>
        <c:majorGridlines>
          <c:spPr>
            <a:ln w="9528" cap="flat">
              <a:solidFill>
                <a:srgbClr val="D9D9D9"/>
              </a:solidFill>
              <a:prstDash val="solid"/>
              <a:round/>
            </a:ln>
          </c:spPr>
        </c:majorGridlines>
        <c:numFmt formatCode="&quot; &quot;&quot;$&quot;#,##0&quot; &quot;;&quot; &quot;&quot;$&quot;&quot;(&quot;#,##0&quot;)&quot;;&quot; &quot;&quot;$&quot;&quot;- &quot;;&quot; &quot;" sourceLinked="0"/>
        <c:majorTickMark val="none"/>
        <c:minorTickMark val="none"/>
        <c:tickLblPos val="nextTo"/>
        <c:spPr>
          <a:noFill/>
          <a:ln>
            <a:noFill/>
          </a:ln>
        </c:spPr>
        <c:txPr>
          <a:bodyPr lIns="0" tIns="0" rIns="0" bIns="0"/>
          <a:lstStyle/>
          <a:p>
            <a:pPr marL="0" marR="0" indent="0" defTabSz="914400" fontAlgn="auto" hangingPunct="1">
              <a:lnSpc>
                <a:spcPct val="100000"/>
              </a:lnSpc>
              <a:spcBef>
                <a:spcPts val="0"/>
              </a:spcBef>
              <a:spcAft>
                <a:spcPts val="0"/>
              </a:spcAft>
              <a:tabLst/>
              <a:defRPr sz="1197" b="0" i="0" u="none" strike="noStrike" kern="1200" baseline="0">
                <a:solidFill>
                  <a:srgbClr val="000000"/>
                </a:solidFill>
                <a:latin typeface="Calibri"/>
              </a:defRPr>
            </a:pPr>
            <a:endParaRPr lang="en-US"/>
          </a:p>
        </c:txPr>
        <c:crossAx val="560383328"/>
        <c:crosses val="autoZero"/>
        <c:crossBetween val="between"/>
      </c:valAx>
      <c:catAx>
        <c:axId val="560383328"/>
        <c:scaling>
          <c:orientation val="minMax"/>
        </c:scaling>
        <c:delete val="0"/>
        <c:axPos val="b"/>
        <c:numFmt formatCode="General" sourceLinked="0"/>
        <c:majorTickMark val="none"/>
        <c:minorTickMark val="none"/>
        <c:tickLblPos val="nextTo"/>
        <c:spPr>
          <a:noFill/>
          <a:ln w="9528" cap="flat">
            <a:solidFill>
              <a:srgbClr val="D9D9D9"/>
            </a:solidFill>
            <a:prstDash val="solid"/>
            <a:round/>
          </a:ln>
        </c:spPr>
        <c:txPr>
          <a:bodyPr lIns="0" tIns="0" rIns="0" bIns="0"/>
          <a:lstStyle/>
          <a:p>
            <a:pPr marL="0" marR="0" indent="0" defTabSz="914400" fontAlgn="auto" hangingPunct="1">
              <a:lnSpc>
                <a:spcPct val="100000"/>
              </a:lnSpc>
              <a:spcBef>
                <a:spcPts val="0"/>
              </a:spcBef>
              <a:spcAft>
                <a:spcPts val="0"/>
              </a:spcAft>
              <a:tabLst/>
              <a:defRPr sz="1197" b="0" i="0" u="none" strike="noStrike" kern="1200" baseline="0">
                <a:solidFill>
                  <a:srgbClr val="000000"/>
                </a:solidFill>
                <a:latin typeface="Calibri"/>
              </a:defRPr>
            </a:pPr>
            <a:endParaRPr lang="en-US"/>
          </a:p>
        </c:txPr>
        <c:crossAx val="560370928"/>
        <c:crosses val="autoZero"/>
        <c:auto val="1"/>
        <c:lblAlgn val="ctr"/>
        <c:lblOffset val="100"/>
        <c:noMultiLvlLbl val="0"/>
      </c:catAx>
      <c:spPr>
        <a:noFill/>
        <a:ln>
          <a:noFill/>
        </a:ln>
      </c:spPr>
    </c:plotArea>
    <c:plotVisOnly val="1"/>
    <c:dispBlanksAs val="gap"/>
    <c:showDLblsOverMax val="0"/>
  </c:chart>
  <c:spPr>
    <a:noFill/>
    <a:ln>
      <a:noFill/>
    </a:ln>
  </c:spPr>
  <c:txPr>
    <a:bodyPr lIns="0" tIns="0" rIns="0" bIns="0"/>
    <a:lstStyle/>
    <a:p>
      <a:pPr marL="0" marR="0" indent="0" defTabSz="914400" fontAlgn="auto" hangingPunct="1">
        <a:lnSpc>
          <a:spcPct val="100000"/>
        </a:lnSpc>
        <a:spcBef>
          <a:spcPts val="0"/>
        </a:spcBef>
        <a:spcAft>
          <a:spcPts val="0"/>
        </a:spcAft>
        <a:tabLst/>
        <a:defRPr lang="en-US" sz="1330" b="0" i="0" u="none" strike="noStrike" kern="1200" baseline="0">
          <a:solidFill>
            <a:srgbClr val="000000"/>
          </a:solidFill>
          <a:latin typeface="Calibri"/>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autoTitleDeleted val="1"/>
    <c:plotArea>
      <c:layout/>
      <c:barChart>
        <c:barDir val="col"/>
        <c:grouping val="clustered"/>
        <c:varyColors val="0"/>
        <c:ser>
          <c:idx val="0"/>
          <c:order val="0"/>
          <c:tx>
            <c:v>  In district  </c:v>
          </c:tx>
          <c:spPr>
            <a:solidFill>
              <a:srgbClr val="00CC00"/>
            </a:solidFill>
            <a:ln>
              <a:noFill/>
            </a:ln>
          </c:spPr>
          <c:invertIfNegative val="0"/>
          <c:dPt>
            <c:idx val="0"/>
            <c:invertIfNegative val="0"/>
            <c:bubble3D val="0"/>
            <c:spPr>
              <a:solidFill>
                <a:srgbClr val="00CC66"/>
              </a:solidFill>
              <a:ln>
                <a:noFill/>
              </a:ln>
            </c:spPr>
            <c:extLst>
              <c:ext xmlns:c16="http://schemas.microsoft.com/office/drawing/2014/chart" uri="{C3380CC4-5D6E-409C-BE32-E72D297353CC}">
                <c16:uniqueId val="{00000001-61EC-6049-86AE-238ECA049AA1}"/>
              </c:ext>
            </c:extLst>
          </c:dPt>
          <c:dLbls>
            <c:dLbl>
              <c:idx val="0"/>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sz="2500" b="0" i="0" u="none" strike="noStrike" kern="1200" baseline="0">
                      <a:solidFill>
                        <a:srgbClr val="000000"/>
                      </a:solidFill>
                      <a:latin typeface="Calibri"/>
                    </a:defRPr>
                  </a:pPr>
                  <a:endParaRPr lang="en-US"/>
                </a:p>
              </c:txPr>
              <c:showLegendKey val="0"/>
              <c:showVal val="1"/>
              <c:showCatName val="0"/>
              <c:showSerName val="0"/>
              <c:showPercent val="0"/>
              <c:showBubbleSize val="0"/>
              <c:extLst>
                <c:ext xmlns:c16="http://schemas.microsoft.com/office/drawing/2014/chart" uri="{C3380CC4-5D6E-409C-BE32-E72D297353CC}">
                  <c16:uniqueId val="{00000001-61EC-6049-86AE-238ECA049AA1}"/>
                </c:ext>
              </c:extLst>
            </c:dLbl>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sz="1800" b="0" i="0" u="none" strike="noStrike" kern="1200" baseline="0">
                    <a:solidFill>
                      <a:srgbClr val="000000"/>
                    </a:solidFill>
                    <a:latin typeface="Calibri"/>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ext>
            </c:extLst>
          </c:dLbls>
          <c:cat>
            <c:strLit>
              <c:ptCount val="1"/>
              <c:pt idx="0">
                <c:v>H1 Fy24</c:v>
              </c:pt>
            </c:strLit>
          </c:cat>
          <c:val>
            <c:numLit>
              <c:formatCode>General</c:formatCode>
              <c:ptCount val="1"/>
              <c:pt idx="0">
                <c:v>30771.119999999999</c:v>
              </c:pt>
            </c:numLit>
          </c:val>
          <c:extLst>
            <c:ext xmlns:c16="http://schemas.microsoft.com/office/drawing/2014/chart" uri="{C3380CC4-5D6E-409C-BE32-E72D297353CC}">
              <c16:uniqueId val="{00000000-61EC-6049-86AE-238ECA049AA1}"/>
            </c:ext>
          </c:extLst>
        </c:ser>
        <c:ser>
          <c:idx val="1"/>
          <c:order val="1"/>
          <c:tx>
            <c:v>  Out of district   </c:v>
          </c:tx>
          <c:spPr>
            <a:solidFill>
              <a:srgbClr val="00CC99"/>
            </a:solidFill>
            <a:ln>
              <a:noFill/>
            </a:ln>
          </c:spPr>
          <c:invertIfNegative val="0"/>
          <c:dLbls>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sz="2500" b="0" i="0" u="none" strike="noStrike" kern="1200" baseline="0">
                    <a:solidFill>
                      <a:srgbClr val="000000"/>
                    </a:solidFill>
                    <a:latin typeface="Calibri"/>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ext>
            </c:extLst>
          </c:dLbls>
          <c:cat>
            <c:strLit>
              <c:ptCount val="1"/>
              <c:pt idx="0">
                <c:v>H1 Fy24</c:v>
              </c:pt>
            </c:strLit>
          </c:cat>
          <c:val>
            <c:numLit>
              <c:formatCode>General</c:formatCode>
              <c:ptCount val="1"/>
              <c:pt idx="0">
                <c:v>37115.410000000003</c:v>
              </c:pt>
            </c:numLit>
          </c:val>
          <c:extLst>
            <c:ext xmlns:c16="http://schemas.microsoft.com/office/drawing/2014/chart" uri="{C3380CC4-5D6E-409C-BE32-E72D297353CC}">
              <c16:uniqueId val="{00000002-61EC-6049-86AE-238ECA049AA1}"/>
            </c:ext>
          </c:extLst>
        </c:ser>
        <c:dLbls>
          <c:showLegendKey val="0"/>
          <c:showVal val="0"/>
          <c:showCatName val="0"/>
          <c:showSerName val="0"/>
          <c:showPercent val="0"/>
          <c:showBubbleSize val="0"/>
        </c:dLbls>
        <c:gapWidth val="219"/>
        <c:overlap val="-27"/>
        <c:axId val="560489712"/>
        <c:axId val="560484464"/>
      </c:barChart>
      <c:valAx>
        <c:axId val="560484464"/>
        <c:scaling>
          <c:orientation val="minMax"/>
          <c:min val="0"/>
        </c:scaling>
        <c:delete val="0"/>
        <c:axPos val="l"/>
        <c:majorGridlines>
          <c:spPr>
            <a:ln w="9528" cap="flat">
              <a:solidFill>
                <a:srgbClr val="D9D9D9"/>
              </a:solidFill>
              <a:prstDash val="solid"/>
              <a:round/>
            </a:ln>
          </c:spPr>
        </c:majorGridlines>
        <c:numFmt formatCode="&quot; &quot;&quot;$&quot;#,##0&quot; &quot;;&quot; &quot;&quot;$&quot;&quot;(&quot;#,##0&quot;)&quot;;&quot; &quot;&quot;$&quot;&quot;- &quot;;&quot; &quot;" sourceLinked="0"/>
        <c:majorTickMark val="none"/>
        <c:minorTickMark val="none"/>
        <c:tickLblPos val="nextTo"/>
        <c:spPr>
          <a:noFill/>
          <a:ln>
            <a:noFill/>
          </a:ln>
        </c:spPr>
        <c:txPr>
          <a:bodyPr lIns="0" tIns="0" rIns="0" bIns="0"/>
          <a:lstStyle/>
          <a:p>
            <a:pPr marL="0" marR="0" indent="0" defTabSz="914400" fontAlgn="auto" hangingPunct="1">
              <a:lnSpc>
                <a:spcPct val="100000"/>
              </a:lnSpc>
              <a:spcBef>
                <a:spcPts val="0"/>
              </a:spcBef>
              <a:spcAft>
                <a:spcPts val="0"/>
              </a:spcAft>
              <a:tabLst/>
              <a:defRPr sz="1197" b="0" i="0" u="none" strike="noStrike" kern="1200" baseline="0">
                <a:solidFill>
                  <a:srgbClr val="000000"/>
                </a:solidFill>
                <a:latin typeface="Calibri"/>
              </a:defRPr>
            </a:pPr>
            <a:endParaRPr lang="en-US"/>
          </a:p>
        </c:txPr>
        <c:crossAx val="560489712"/>
        <c:crosses val="autoZero"/>
        <c:crossBetween val="between"/>
      </c:valAx>
      <c:catAx>
        <c:axId val="560489712"/>
        <c:scaling>
          <c:orientation val="minMax"/>
        </c:scaling>
        <c:delete val="1"/>
        <c:axPos val="b"/>
        <c:numFmt formatCode="General" sourceLinked="0"/>
        <c:majorTickMark val="none"/>
        <c:minorTickMark val="none"/>
        <c:tickLblPos val="nextTo"/>
        <c:crossAx val="560484464"/>
        <c:crosses val="autoZero"/>
        <c:auto val="1"/>
        <c:lblAlgn val="ctr"/>
        <c:lblOffset val="100"/>
        <c:noMultiLvlLbl val="0"/>
      </c:catAx>
      <c:spPr>
        <a:noFill/>
        <a:ln>
          <a:noFill/>
        </a:ln>
      </c:spPr>
    </c:plotArea>
    <c:legend>
      <c:legendPos val="b"/>
      <c:overlay val="0"/>
      <c:spPr>
        <a:noFill/>
        <a:ln>
          <a:noFill/>
        </a:ln>
      </c:spPr>
      <c:txPr>
        <a:bodyPr lIns="0" tIns="0" rIns="0" bIns="0"/>
        <a:lstStyle/>
        <a:p>
          <a:pPr marL="0" marR="0" indent="0" defTabSz="914400" fontAlgn="auto" hangingPunct="1">
            <a:lnSpc>
              <a:spcPct val="100000"/>
            </a:lnSpc>
            <a:spcBef>
              <a:spcPts val="0"/>
            </a:spcBef>
            <a:spcAft>
              <a:spcPts val="0"/>
            </a:spcAft>
            <a:tabLst/>
            <a:defRPr sz="1500" b="0" i="0" u="none" strike="noStrike" kern="1200" baseline="0">
              <a:solidFill>
                <a:srgbClr val="000000"/>
              </a:solidFill>
              <a:latin typeface="Calibri"/>
            </a:defRPr>
          </a:pPr>
          <a:endParaRPr lang="en-US"/>
        </a:p>
      </c:txPr>
    </c:legend>
    <c:plotVisOnly val="1"/>
    <c:dispBlanksAs val="gap"/>
    <c:showDLblsOverMax val="0"/>
  </c:chart>
  <c:spPr>
    <a:noFill/>
    <a:ln>
      <a:noFill/>
    </a:ln>
  </c:spPr>
  <c:txPr>
    <a:bodyPr lIns="0" tIns="0" rIns="0" bIns="0"/>
    <a:lstStyle/>
    <a:p>
      <a:pPr marL="0" marR="0" indent="0" defTabSz="914400" fontAlgn="auto" hangingPunct="1">
        <a:lnSpc>
          <a:spcPct val="100000"/>
        </a:lnSpc>
        <a:spcBef>
          <a:spcPts val="0"/>
        </a:spcBef>
        <a:spcAft>
          <a:spcPts val="0"/>
        </a:spcAft>
        <a:tabLst/>
        <a:defRPr lang="en-US" sz="1330" b="0" i="0" u="none" strike="noStrike" kern="1200" baseline="0">
          <a:solidFill>
            <a:srgbClr val="FFFFFF"/>
          </a:solidFill>
          <a:latin typeface="Calibri"/>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autoTitleDeleted val="1"/>
    <c:plotArea>
      <c:layout>
        <c:manualLayout>
          <c:xMode val="edge"/>
          <c:yMode val="edge"/>
          <c:x val="0"/>
          <c:y val="0"/>
          <c:w val="0.99873879014912692"/>
          <c:h val="0.97758892080948112"/>
        </c:manualLayout>
      </c:layout>
      <c:barChart>
        <c:barDir val="col"/>
        <c:grouping val="clustered"/>
        <c:varyColors val="0"/>
        <c:ser>
          <c:idx val="0"/>
          <c:order val="0"/>
          <c:tx>
            <c:v>Inflation rate</c:v>
          </c:tx>
          <c:spPr>
            <a:solidFill>
              <a:srgbClr val="9966FF"/>
            </a:solidFill>
            <a:ln>
              <a:noFill/>
            </a:ln>
          </c:spPr>
          <c:invertIfNegative val="0"/>
          <c:dPt>
            <c:idx val="13"/>
            <c:invertIfNegative val="0"/>
            <c:bubble3D val="0"/>
            <c:spPr>
              <a:solidFill>
                <a:srgbClr val="CC99FF"/>
              </a:solidFill>
              <a:ln>
                <a:noFill/>
              </a:ln>
            </c:spPr>
            <c:extLst>
              <c:ext xmlns:c16="http://schemas.microsoft.com/office/drawing/2014/chart" uri="{C3380CC4-5D6E-409C-BE32-E72D297353CC}">
                <c16:uniqueId val="{00000001-A6A5-A64E-B4BB-C3FB785BD867}"/>
              </c:ext>
            </c:extLst>
          </c:dPt>
          <c:dPt>
            <c:idx val="19"/>
            <c:invertIfNegative val="0"/>
            <c:bubble3D val="0"/>
            <c:spPr>
              <a:solidFill>
                <a:srgbClr val="CC99FF"/>
              </a:solidFill>
              <a:ln>
                <a:noFill/>
              </a:ln>
            </c:spPr>
            <c:extLst>
              <c:ext xmlns:c16="http://schemas.microsoft.com/office/drawing/2014/chart" uri="{C3380CC4-5D6E-409C-BE32-E72D297353CC}">
                <c16:uniqueId val="{00000002-A6A5-A64E-B4BB-C3FB785BD867}"/>
              </c:ext>
            </c:extLst>
          </c:dPt>
          <c:dPt>
            <c:idx val="21"/>
            <c:invertIfNegative val="0"/>
            <c:bubble3D val="0"/>
            <c:extLst>
              <c:ext xmlns:c16="http://schemas.microsoft.com/office/drawing/2014/chart" uri="{C3380CC4-5D6E-409C-BE32-E72D297353CC}">
                <c16:uniqueId val="{00000003-A6A5-A64E-B4BB-C3FB785BD867}"/>
              </c:ext>
            </c:extLst>
          </c:dPt>
          <c:dPt>
            <c:idx val="22"/>
            <c:invertIfNegative val="0"/>
            <c:bubble3D val="0"/>
            <c:extLst>
              <c:ext xmlns:c16="http://schemas.microsoft.com/office/drawing/2014/chart" uri="{C3380CC4-5D6E-409C-BE32-E72D297353CC}">
                <c16:uniqueId val="{00000004-A6A5-A64E-B4BB-C3FB785BD867}"/>
              </c:ext>
            </c:extLst>
          </c:dPt>
          <c:dPt>
            <c:idx val="23"/>
            <c:invertIfNegative val="0"/>
            <c:bubble3D val="0"/>
            <c:extLst>
              <c:ext xmlns:c16="http://schemas.microsoft.com/office/drawing/2014/chart" uri="{C3380CC4-5D6E-409C-BE32-E72D297353CC}">
                <c16:uniqueId val="{00000005-A6A5-A64E-B4BB-C3FB785BD867}"/>
              </c:ext>
            </c:extLst>
          </c:dPt>
          <c:dPt>
            <c:idx val="24"/>
            <c:invertIfNegative val="0"/>
            <c:bubble3D val="0"/>
            <c:extLst>
              <c:ext xmlns:c16="http://schemas.microsoft.com/office/drawing/2014/chart" uri="{C3380CC4-5D6E-409C-BE32-E72D297353CC}">
                <c16:uniqueId val="{00000006-A6A5-A64E-B4BB-C3FB785BD867}"/>
              </c:ext>
            </c:extLst>
          </c:dPt>
          <c:dPt>
            <c:idx val="25"/>
            <c:invertIfNegative val="0"/>
            <c:bubble3D val="0"/>
            <c:spPr>
              <a:solidFill>
                <a:srgbClr val="7030A0"/>
              </a:solidFill>
              <a:ln>
                <a:noFill/>
              </a:ln>
            </c:spPr>
            <c:extLst>
              <c:ext xmlns:c16="http://schemas.microsoft.com/office/drawing/2014/chart" uri="{C3380CC4-5D6E-409C-BE32-E72D297353CC}">
                <c16:uniqueId val="{00000007-A6A5-A64E-B4BB-C3FB785BD867}"/>
              </c:ext>
            </c:extLst>
          </c:dPt>
          <c:dPt>
            <c:idx val="26"/>
            <c:invertIfNegative val="0"/>
            <c:bubble3D val="0"/>
            <c:spPr>
              <a:solidFill>
                <a:srgbClr val="7030A0"/>
              </a:solidFill>
              <a:ln>
                <a:noFill/>
              </a:ln>
            </c:spPr>
            <c:extLst>
              <c:ext xmlns:c16="http://schemas.microsoft.com/office/drawing/2014/chart" uri="{C3380CC4-5D6E-409C-BE32-E72D297353CC}">
                <c16:uniqueId val="{00000008-A6A5-A64E-B4BB-C3FB785BD867}"/>
              </c:ext>
            </c:extLst>
          </c:dPt>
          <c:dLbls>
            <c:dLbl>
              <c:idx val="19"/>
              <c:layout>
                <c:manualLayout>
                  <c:xMode val="edge"/>
                  <c:yMode val="edge"/>
                  <c:x val="0.71081229205912766"/>
                  <c:y val="0.83640476879530745"/>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A6A5-A64E-B4BB-C3FB785BD867}"/>
                </c:ext>
              </c:extLst>
            </c:dLbl>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sz="1500" b="0" i="0" u="none" strike="noStrike" kern="1200" baseline="0">
                    <a:solidFill>
                      <a:srgbClr val="000000"/>
                    </a:solidFill>
                    <a:latin typeface="Calibri"/>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ext>
            </c:extLst>
          </c:dLbls>
          <c:cat>
            <c:strLit>
              <c:ptCount val="27"/>
              <c:pt idx="0">
                <c:v>FY98</c:v>
              </c:pt>
              <c:pt idx="1">
                <c:v>FY99</c:v>
              </c:pt>
              <c:pt idx="2">
                <c:v>FY00</c:v>
              </c:pt>
              <c:pt idx="3">
                <c:v>FY01</c:v>
              </c:pt>
              <c:pt idx="4">
                <c:v>FY02</c:v>
              </c:pt>
              <c:pt idx="5">
                <c:v>FY03</c:v>
              </c:pt>
              <c:pt idx="6">
                <c:v>FY04</c:v>
              </c:pt>
              <c:pt idx="7">
                <c:v>FY05</c:v>
              </c:pt>
              <c:pt idx="8">
                <c:v>FY06</c:v>
              </c:pt>
              <c:pt idx="9">
                <c:v>FY07</c:v>
              </c:pt>
              <c:pt idx="10">
                <c:v>FY08</c:v>
              </c:pt>
              <c:pt idx="11">
                <c:v>FY09</c:v>
              </c:pt>
              <c:pt idx="12">
                <c:v>FY10</c:v>
              </c:pt>
              <c:pt idx="13">
                <c:v>FY11</c:v>
              </c:pt>
              <c:pt idx="14">
                <c:v>FY12</c:v>
              </c:pt>
              <c:pt idx="15">
                <c:v>FY13</c:v>
              </c:pt>
              <c:pt idx="16">
                <c:v>FY14</c:v>
              </c:pt>
              <c:pt idx="17">
                <c:v>FY15</c:v>
              </c:pt>
              <c:pt idx="18">
                <c:v>FY16</c:v>
              </c:pt>
              <c:pt idx="19">
                <c:v>FY17</c:v>
              </c:pt>
              <c:pt idx="20">
                <c:v>FY18</c:v>
              </c:pt>
              <c:pt idx="21">
                <c:v>FY19</c:v>
              </c:pt>
              <c:pt idx="22">
                <c:v>FY20</c:v>
              </c:pt>
              <c:pt idx="23">
                <c:v>FY21</c:v>
              </c:pt>
              <c:pt idx="24">
                <c:v>FY 22</c:v>
              </c:pt>
              <c:pt idx="25">
                <c:v>FY 23</c:v>
              </c:pt>
              <c:pt idx="26">
                <c:v>FY24</c:v>
              </c:pt>
            </c:strLit>
          </c:cat>
          <c:val>
            <c:numLit>
              <c:formatCode>General</c:formatCode>
              <c:ptCount val="27"/>
              <c:pt idx="0">
                <c:v>2.8000000000000001E-2</c:v>
              </c:pt>
              <c:pt idx="1">
                <c:v>3.9E-2</c:v>
              </c:pt>
              <c:pt idx="2">
                <c:v>3.3999999999999998E-3</c:v>
              </c:pt>
              <c:pt idx="3">
                <c:v>3.4700000000000002E-2</c:v>
              </c:pt>
              <c:pt idx="4">
                <c:v>0.04</c:v>
              </c:pt>
              <c:pt idx="5">
                <c:v>1.9199999999999998E-2</c:v>
              </c:pt>
              <c:pt idx="6">
                <c:v>1.34E-2</c:v>
              </c:pt>
              <c:pt idx="7">
                <c:v>2.8299999999999999E-2</c:v>
              </c:pt>
              <c:pt idx="8">
                <c:v>3.7400000000000003E-2</c:v>
              </c:pt>
              <c:pt idx="9">
                <c:v>5.8599999999999999E-2</c:v>
              </c:pt>
              <c:pt idx="10">
                <c:v>4.6600000000000003E-2</c:v>
              </c:pt>
              <c:pt idx="11">
                <c:v>5.1799999999999999E-2</c:v>
              </c:pt>
              <c:pt idx="12">
                <c:v>3.04E-2</c:v>
              </c:pt>
              <c:pt idx="13">
                <c:v>-2.1999999999999999E-2</c:v>
              </c:pt>
              <c:pt idx="14">
                <c:v>1.78E-2</c:v>
              </c:pt>
              <c:pt idx="15">
                <c:v>3.6499999999999998E-2</c:v>
              </c:pt>
              <c:pt idx="16">
                <c:v>1.55E-2</c:v>
              </c:pt>
              <c:pt idx="17">
                <c:v>8.6E-3</c:v>
              </c:pt>
              <c:pt idx="18">
                <c:v>1.4999999999999999E-2</c:v>
              </c:pt>
              <c:pt idx="19">
                <c:v>-2.2000000000000001E-3</c:v>
              </c:pt>
              <c:pt idx="20">
                <c:v>1.11E-2</c:v>
              </c:pt>
              <c:pt idx="21">
                <c:v>2.64E-2</c:v>
              </c:pt>
              <c:pt idx="22">
                <c:v>3.7499999999999999E-2</c:v>
              </c:pt>
              <c:pt idx="23">
                <c:v>1.9900000000000001E-2</c:v>
              </c:pt>
              <c:pt idx="24">
                <c:v>1.43E-2</c:v>
              </c:pt>
              <c:pt idx="25">
                <c:v>4.4999999999999998E-2</c:v>
              </c:pt>
              <c:pt idx="26">
                <c:v>4.4999999999999998E-2</c:v>
              </c:pt>
            </c:numLit>
          </c:val>
          <c:extLst>
            <c:ext xmlns:c16="http://schemas.microsoft.com/office/drawing/2014/chart" uri="{C3380CC4-5D6E-409C-BE32-E72D297353CC}">
              <c16:uniqueId val="{00000000-A6A5-A64E-B4BB-C3FB785BD867}"/>
            </c:ext>
          </c:extLst>
        </c:ser>
        <c:dLbls>
          <c:showLegendKey val="0"/>
          <c:showVal val="0"/>
          <c:showCatName val="0"/>
          <c:showSerName val="0"/>
          <c:showPercent val="0"/>
          <c:showBubbleSize val="0"/>
        </c:dLbls>
        <c:gapWidth val="219"/>
        <c:overlap val="-27"/>
        <c:axId val="560580160"/>
        <c:axId val="560574864"/>
      </c:barChart>
      <c:valAx>
        <c:axId val="560574864"/>
        <c:scaling>
          <c:orientation val="minMax"/>
        </c:scaling>
        <c:delete val="0"/>
        <c:axPos val="l"/>
        <c:majorGridlines>
          <c:spPr>
            <a:ln w="9528" cap="flat">
              <a:solidFill>
                <a:srgbClr val="D9D9D9"/>
              </a:solidFill>
              <a:prstDash val="solid"/>
              <a:round/>
            </a:ln>
          </c:spPr>
        </c:majorGridlines>
        <c:numFmt formatCode="0.00%" sourceLinked="0"/>
        <c:majorTickMark val="none"/>
        <c:minorTickMark val="none"/>
        <c:tickLblPos val="nextTo"/>
        <c:spPr>
          <a:noFill/>
          <a:ln>
            <a:noFill/>
          </a:ln>
        </c:spPr>
        <c:txPr>
          <a:bodyPr lIns="0" tIns="0" rIns="0" bIns="0"/>
          <a:lstStyle/>
          <a:p>
            <a:pPr marL="0" marR="0" indent="0" defTabSz="914400" fontAlgn="auto" hangingPunct="1">
              <a:lnSpc>
                <a:spcPct val="100000"/>
              </a:lnSpc>
              <a:spcBef>
                <a:spcPts val="0"/>
              </a:spcBef>
              <a:spcAft>
                <a:spcPts val="0"/>
              </a:spcAft>
              <a:tabLst/>
              <a:defRPr sz="1500" b="0" i="0" u="none" strike="noStrike" kern="1200" baseline="0">
                <a:solidFill>
                  <a:srgbClr val="000000"/>
                </a:solidFill>
                <a:latin typeface="Calibri"/>
              </a:defRPr>
            </a:pPr>
            <a:endParaRPr lang="en-US"/>
          </a:p>
        </c:txPr>
        <c:crossAx val="560580160"/>
        <c:crosses val="autoZero"/>
        <c:crossBetween val="between"/>
      </c:valAx>
      <c:catAx>
        <c:axId val="560580160"/>
        <c:scaling>
          <c:orientation val="minMax"/>
        </c:scaling>
        <c:delete val="0"/>
        <c:axPos val="b"/>
        <c:numFmt formatCode="General" sourceLinked="0"/>
        <c:majorTickMark val="none"/>
        <c:minorTickMark val="none"/>
        <c:tickLblPos val="nextTo"/>
        <c:spPr>
          <a:noFill/>
          <a:ln w="9528" cap="flat">
            <a:solidFill>
              <a:srgbClr val="D9D9D9"/>
            </a:solidFill>
            <a:prstDash val="solid"/>
            <a:round/>
          </a:ln>
        </c:spPr>
        <c:txPr>
          <a:bodyPr lIns="0" tIns="0" rIns="0" bIns="0"/>
          <a:lstStyle/>
          <a:p>
            <a:pPr marL="0" marR="0" indent="0" defTabSz="914400" fontAlgn="auto" hangingPunct="1">
              <a:lnSpc>
                <a:spcPct val="100000"/>
              </a:lnSpc>
              <a:spcBef>
                <a:spcPts val="0"/>
              </a:spcBef>
              <a:spcAft>
                <a:spcPts val="0"/>
              </a:spcAft>
              <a:tabLst/>
              <a:defRPr sz="1500" b="0" i="0" u="none" strike="noStrike" kern="1200" baseline="0">
                <a:solidFill>
                  <a:srgbClr val="000000"/>
                </a:solidFill>
                <a:latin typeface="Calibri"/>
              </a:defRPr>
            </a:pPr>
            <a:endParaRPr lang="en-US"/>
          </a:p>
        </c:txPr>
        <c:crossAx val="560574864"/>
        <c:crosses val="autoZero"/>
        <c:auto val="1"/>
        <c:lblAlgn val="ctr"/>
        <c:lblOffset val="100"/>
        <c:noMultiLvlLbl val="0"/>
      </c:catAx>
      <c:spPr>
        <a:noFill/>
        <a:ln>
          <a:noFill/>
        </a:ln>
      </c:spPr>
    </c:plotArea>
    <c:plotVisOnly val="1"/>
    <c:dispBlanksAs val="gap"/>
    <c:showDLblsOverMax val="0"/>
  </c:chart>
  <c:spPr>
    <a:noFill/>
    <a:ln>
      <a:noFill/>
    </a:ln>
  </c:spPr>
  <c:txPr>
    <a:bodyPr lIns="0" tIns="0" rIns="0" bIns="0"/>
    <a:lstStyle/>
    <a:p>
      <a:pPr marL="0" marR="0" indent="0" defTabSz="914400" fontAlgn="auto" hangingPunct="1">
        <a:lnSpc>
          <a:spcPct val="100000"/>
        </a:lnSpc>
        <a:spcBef>
          <a:spcPts val="0"/>
        </a:spcBef>
        <a:spcAft>
          <a:spcPts val="0"/>
        </a:spcAft>
        <a:tabLst/>
        <a:defRPr lang="en-US" sz="1500" b="0" i="0" u="none" strike="noStrike" kern="1200" baseline="0">
          <a:solidFill>
            <a:srgbClr val="FFFFFF"/>
          </a:solidFill>
          <a:latin typeface="Calibri"/>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autoTitleDeleted val="1"/>
    <c:plotArea>
      <c:layout/>
      <c:pieChart>
        <c:varyColors val="1"/>
        <c:ser>
          <c:idx val="0"/>
          <c:order val="0"/>
          <c:tx>
            <c:v>Column1</c:v>
          </c:tx>
          <c:explosion val="2"/>
          <c:dPt>
            <c:idx val="0"/>
            <c:bubble3D val="0"/>
            <c:spPr>
              <a:solidFill>
                <a:srgbClr val="70AD47"/>
              </a:solidFill>
              <a:ln>
                <a:noFill/>
              </a:ln>
              <a:effectLst>
                <a:outerShdw dir="16200000" algn="tl">
                  <a:srgbClr val="000000">
                    <a:alpha val="20000"/>
                  </a:srgbClr>
                </a:outerShdw>
              </a:effectLst>
            </c:spPr>
            <c:extLst>
              <c:ext xmlns:c16="http://schemas.microsoft.com/office/drawing/2014/chart" uri="{C3380CC4-5D6E-409C-BE32-E72D297353CC}">
                <c16:uniqueId val="{00000001-F82A-184E-87C3-AF1B68D80451}"/>
              </c:ext>
            </c:extLst>
          </c:dPt>
          <c:dPt>
            <c:idx val="1"/>
            <c:bubble3D val="0"/>
            <c:spPr>
              <a:solidFill>
                <a:srgbClr val="5B9BD5"/>
              </a:solidFill>
              <a:ln>
                <a:noFill/>
              </a:ln>
              <a:effectLst>
                <a:outerShdw dir="16200000" algn="tl">
                  <a:srgbClr val="000000">
                    <a:alpha val="20000"/>
                  </a:srgbClr>
                </a:outerShdw>
              </a:effectLst>
            </c:spPr>
            <c:extLst>
              <c:ext xmlns:c16="http://schemas.microsoft.com/office/drawing/2014/chart" uri="{C3380CC4-5D6E-409C-BE32-E72D297353CC}">
                <c16:uniqueId val="{00000002-F82A-184E-87C3-AF1B68D80451}"/>
              </c:ext>
            </c:extLst>
          </c:dPt>
          <c:dLbls>
            <c:dLbl>
              <c:idx val="0"/>
              <c:layout>
                <c:manualLayout>
                  <c:xMode val="edge"/>
                  <c:yMode val="edge"/>
                  <c:x val="0.54304103912015922"/>
                  <c:y val="0.31954844480781575"/>
                </c:manualLayout>
              </c:layout>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sz="1700" b="1" i="0" u="none" strike="noStrike" kern="1200" spc="0" baseline="0">
                      <a:solidFill>
                        <a:srgbClr val="2E75B6"/>
                      </a:solidFill>
                      <a:latin typeface="Calibri"/>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F82A-184E-87C3-AF1B68D80451}"/>
                </c:ext>
              </c:extLst>
            </c:dLbl>
            <c:dLbl>
              <c:idx val="1"/>
              <c:layout>
                <c:manualLayout>
                  <c:xMode val="edge"/>
                  <c:yMode val="edge"/>
                  <c:x val="0.42322774968608834"/>
                  <c:y val="0.62915922394344226"/>
                </c:manualLayout>
              </c:layout>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sz="1700" b="1" i="0" u="none" strike="noStrike" kern="1200" spc="0" baseline="0">
                      <a:solidFill>
                        <a:srgbClr val="92D050"/>
                      </a:solidFill>
                      <a:latin typeface="Calibri"/>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F82A-184E-87C3-AF1B68D80451}"/>
                </c:ext>
              </c:extLst>
            </c:dLbl>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sz="1330" b="1" i="0" u="none" strike="noStrike" kern="1200" spc="0" baseline="0">
                    <a:solidFill>
                      <a:srgbClr val="70AD47"/>
                    </a:solidFill>
                    <a:latin typeface="Calibri"/>
                  </a:defRPr>
                </a:pPr>
                <a:endParaRPr lang="en-US"/>
              </a:p>
            </c:txPr>
            <c:showLegendKey val="0"/>
            <c:showVal val="1"/>
            <c:showCatName val="1"/>
            <c:showSerName val="0"/>
            <c:showPercent val="0"/>
            <c:showBubbleSize val="0"/>
            <c:separator>, </c:separator>
            <c:showLeaderLines val="1"/>
            <c:extLst>
              <c:ext xmlns:c15="http://schemas.microsoft.com/office/drawing/2012/chart" uri="{CE6537A1-D6FC-4f65-9D91-7224C49458BB}"/>
            </c:extLst>
          </c:dLbls>
          <c:cat>
            <c:strLit>
              <c:ptCount val="2"/>
              <c:pt idx="0">
                <c:v>local </c:v>
              </c:pt>
              <c:pt idx="1">
                <c:v>state</c:v>
              </c:pt>
            </c:strLit>
          </c:cat>
          <c:val>
            <c:numLit>
              <c:formatCode>General</c:formatCode>
              <c:ptCount val="2"/>
              <c:pt idx="0">
                <c:v>25.2</c:v>
              </c:pt>
              <c:pt idx="1">
                <c:v>74.8</c:v>
              </c:pt>
            </c:numLit>
          </c:val>
          <c:extLst>
            <c:ext xmlns:c16="http://schemas.microsoft.com/office/drawing/2014/chart" uri="{C3380CC4-5D6E-409C-BE32-E72D297353CC}">
              <c16:uniqueId val="{00000000-F82A-184E-87C3-AF1B68D80451}"/>
            </c:ext>
          </c:extLst>
        </c:ser>
        <c:dLbls>
          <c:showLegendKey val="0"/>
          <c:showVal val="0"/>
          <c:showCatName val="0"/>
          <c:showSerName val="0"/>
          <c:showPercent val="0"/>
          <c:showBubbleSize val="0"/>
          <c:showLeaderLines val="1"/>
        </c:dLbls>
        <c:firstSliceAng val="360"/>
      </c:pieChart>
      <c:spPr>
        <a:noFill/>
        <a:ln>
          <a:noFill/>
        </a:ln>
      </c:spPr>
    </c:plotArea>
    <c:plotVisOnly val="1"/>
    <c:dispBlanksAs val="gap"/>
    <c:showDLblsOverMax val="0"/>
  </c:chart>
  <c:spPr>
    <a:noFill/>
    <a:ln>
      <a:noFill/>
    </a:ln>
  </c:spPr>
  <c:txPr>
    <a:bodyPr lIns="0" tIns="0" rIns="0" bIns="0"/>
    <a:lstStyle/>
    <a:p>
      <a:pPr marL="0" marR="0" indent="0" defTabSz="914400" fontAlgn="auto" hangingPunct="1">
        <a:lnSpc>
          <a:spcPct val="100000"/>
        </a:lnSpc>
        <a:spcBef>
          <a:spcPts val="0"/>
        </a:spcBef>
        <a:spcAft>
          <a:spcPts val="0"/>
        </a:spcAft>
        <a:tabLst/>
        <a:defRPr lang="en-US" sz="1330" b="0" i="0" u="none" strike="noStrike" kern="1200" baseline="0">
          <a:solidFill>
            <a:srgbClr val="000000"/>
          </a:solidFill>
          <a:latin typeface="Calibri"/>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autoTitleDeleted val="1"/>
    <c:plotArea>
      <c:layout>
        <c:manualLayout>
          <c:xMode val="edge"/>
          <c:yMode val="edge"/>
          <c:x val="0"/>
          <c:y val="0"/>
          <c:w val="0.54895839516231004"/>
          <c:h val="0.82343786485997594"/>
        </c:manualLayout>
      </c:layout>
      <c:pieChart>
        <c:varyColors val="1"/>
        <c:ser>
          <c:idx val="0"/>
          <c:order val="0"/>
          <c:tx>
            <c:v>Column1</c:v>
          </c:tx>
          <c:dPt>
            <c:idx val="0"/>
            <c:bubble3D val="0"/>
            <c:spPr>
              <a:solidFill>
                <a:srgbClr val="70AD47"/>
              </a:solidFill>
              <a:ln>
                <a:noFill/>
              </a:ln>
              <a:effectLst>
                <a:outerShdw dir="16200000" algn="tl">
                  <a:srgbClr val="000000">
                    <a:alpha val="20000"/>
                  </a:srgbClr>
                </a:outerShdw>
              </a:effectLst>
            </c:spPr>
            <c:extLst>
              <c:ext xmlns:c16="http://schemas.microsoft.com/office/drawing/2014/chart" uri="{C3380CC4-5D6E-409C-BE32-E72D297353CC}">
                <c16:uniqueId val="{00000001-BADB-BA4C-9FFC-F70826AB4A16}"/>
              </c:ext>
            </c:extLst>
          </c:dPt>
          <c:dPt>
            <c:idx val="1"/>
            <c:bubble3D val="0"/>
            <c:explosion val="8"/>
            <c:spPr>
              <a:solidFill>
                <a:srgbClr val="5B9BD5"/>
              </a:solidFill>
              <a:ln>
                <a:noFill/>
              </a:ln>
              <a:effectLst>
                <a:outerShdw dir="16200000" algn="tl">
                  <a:srgbClr val="000000">
                    <a:alpha val="20000"/>
                  </a:srgbClr>
                </a:outerShdw>
              </a:effectLst>
            </c:spPr>
            <c:extLst>
              <c:ext xmlns:c16="http://schemas.microsoft.com/office/drawing/2014/chart" uri="{C3380CC4-5D6E-409C-BE32-E72D297353CC}">
                <c16:uniqueId val="{00000002-BADB-BA4C-9FFC-F70826AB4A16}"/>
              </c:ext>
            </c:extLst>
          </c:dPt>
          <c:dLbls>
            <c:dLbl>
              <c:idx val="0"/>
              <c:layout>
                <c:manualLayout>
                  <c:xMode val="edge"/>
                  <c:yMode val="edge"/>
                  <c:x val="0.67760556611705125"/>
                  <c:y val="0.5347208893127887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BADB-BA4C-9FFC-F70826AB4A16}"/>
                </c:ext>
              </c:extLst>
            </c:dLbl>
            <c:dLbl>
              <c:idx val="1"/>
              <c:layout>
                <c:manualLayout>
                  <c:xMode val="edge"/>
                  <c:yMode val="edge"/>
                  <c:x val="0.56698651859952143"/>
                  <c:y val="0.13290306030159016"/>
                </c:manualLayout>
              </c:layout>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sz="1700" b="0" i="0" u="none" strike="noStrike" kern="1200" spc="0" baseline="0">
                      <a:solidFill>
                        <a:srgbClr val="548235"/>
                      </a:solidFill>
                      <a:latin typeface="Calibri"/>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BADB-BA4C-9FFC-F70826AB4A16}"/>
                </c:ext>
              </c:extLst>
            </c:dLbl>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sz="1700" b="0" i="0" u="none" strike="noStrike" kern="1200" spc="0" baseline="0">
                    <a:solidFill>
                      <a:srgbClr val="2E75B6"/>
                    </a:solidFill>
                    <a:latin typeface="Calibri"/>
                  </a:defRPr>
                </a:pPr>
                <a:endParaRPr lang="en-US"/>
              </a:p>
            </c:txPr>
            <c:showLegendKey val="0"/>
            <c:showVal val="1"/>
            <c:showCatName val="1"/>
            <c:showSerName val="0"/>
            <c:showPercent val="0"/>
            <c:showBubbleSize val="0"/>
            <c:separator>, </c:separator>
            <c:showLeaderLines val="1"/>
            <c:extLst>
              <c:ext xmlns:c15="http://schemas.microsoft.com/office/drawing/2012/chart" uri="{CE6537A1-D6FC-4f65-9D91-7224C49458BB}"/>
            </c:extLst>
          </c:dLbls>
          <c:cat>
            <c:strLit>
              <c:ptCount val="2"/>
              <c:pt idx="0">
                <c:v>local</c:v>
              </c:pt>
              <c:pt idx="1">
                <c:v>state</c:v>
              </c:pt>
            </c:strLit>
          </c:cat>
          <c:val>
            <c:numLit>
              <c:formatCode>General</c:formatCode>
              <c:ptCount val="2"/>
              <c:pt idx="0">
                <c:v>78.05</c:v>
              </c:pt>
              <c:pt idx="1">
                <c:v>21.950000000000003</c:v>
              </c:pt>
            </c:numLit>
          </c:val>
          <c:extLst>
            <c:ext xmlns:c16="http://schemas.microsoft.com/office/drawing/2014/chart" uri="{C3380CC4-5D6E-409C-BE32-E72D297353CC}">
              <c16:uniqueId val="{00000000-BADB-BA4C-9FFC-F70826AB4A16}"/>
            </c:ext>
          </c:extLst>
        </c:ser>
        <c:dLbls>
          <c:showLegendKey val="0"/>
          <c:showVal val="0"/>
          <c:showCatName val="0"/>
          <c:showSerName val="0"/>
          <c:showPercent val="0"/>
          <c:showBubbleSize val="0"/>
          <c:showLeaderLines val="1"/>
        </c:dLbls>
        <c:firstSliceAng val="360"/>
      </c:pieChart>
      <c:spPr>
        <a:noFill/>
        <a:ln>
          <a:noFill/>
        </a:ln>
      </c:spPr>
    </c:plotArea>
    <c:plotVisOnly val="1"/>
    <c:dispBlanksAs val="gap"/>
    <c:showDLblsOverMax val="0"/>
  </c:chart>
  <c:spPr>
    <a:noFill/>
    <a:ln>
      <a:noFill/>
    </a:ln>
  </c:spPr>
  <c:txPr>
    <a:bodyPr lIns="0" tIns="0" rIns="0" bIns="0"/>
    <a:lstStyle/>
    <a:p>
      <a:pPr marL="0" marR="0" indent="0" defTabSz="914400" fontAlgn="auto" hangingPunct="1">
        <a:lnSpc>
          <a:spcPct val="100000"/>
        </a:lnSpc>
        <a:spcBef>
          <a:spcPts val="0"/>
        </a:spcBef>
        <a:spcAft>
          <a:spcPts val="0"/>
        </a:spcAft>
        <a:tabLst/>
        <a:defRPr lang="en-US" sz="1330" b="0" i="0" u="none" strike="noStrike" kern="1200" baseline="0">
          <a:solidFill>
            <a:srgbClr val="000000"/>
          </a:solidFill>
          <a:latin typeface="Calibri"/>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autoTitleDeleted val="1"/>
    <c:plotArea>
      <c:layout>
        <c:manualLayout>
          <c:xMode val="edge"/>
          <c:yMode val="edge"/>
          <c:x val="0"/>
          <c:y val="0"/>
          <c:w val="0.50114090052123761"/>
          <c:h val="0.75171149947719951"/>
        </c:manualLayout>
      </c:layout>
      <c:pieChart>
        <c:varyColors val="1"/>
        <c:ser>
          <c:idx val="0"/>
          <c:order val="0"/>
          <c:tx>
            <c:v>Column1</c:v>
          </c:tx>
          <c:dPt>
            <c:idx val="0"/>
            <c:bubble3D val="0"/>
            <c:explosion val="8"/>
            <c:spPr>
              <a:solidFill>
                <a:srgbClr val="70AD47"/>
              </a:solidFill>
              <a:ln>
                <a:noFill/>
              </a:ln>
              <a:effectLst>
                <a:outerShdw dir="16200000" algn="tl">
                  <a:srgbClr val="000000">
                    <a:alpha val="20000"/>
                  </a:srgbClr>
                </a:outerShdw>
              </a:effectLst>
            </c:spPr>
            <c:extLst>
              <c:ext xmlns:c16="http://schemas.microsoft.com/office/drawing/2014/chart" uri="{C3380CC4-5D6E-409C-BE32-E72D297353CC}">
                <c16:uniqueId val="{00000001-9B91-284F-A6A2-07F3D9E8E3E1}"/>
              </c:ext>
            </c:extLst>
          </c:dPt>
          <c:dPt>
            <c:idx val="1"/>
            <c:bubble3D val="0"/>
            <c:spPr>
              <a:solidFill>
                <a:srgbClr val="5B9BD5"/>
              </a:solidFill>
              <a:ln>
                <a:noFill/>
              </a:ln>
              <a:effectLst>
                <a:outerShdw dir="16200000" algn="tl">
                  <a:srgbClr val="000000">
                    <a:alpha val="20000"/>
                  </a:srgbClr>
                </a:outerShdw>
              </a:effectLst>
            </c:spPr>
            <c:extLst>
              <c:ext xmlns:c16="http://schemas.microsoft.com/office/drawing/2014/chart" uri="{C3380CC4-5D6E-409C-BE32-E72D297353CC}">
                <c16:uniqueId val="{00000002-9B91-284F-A6A2-07F3D9E8E3E1}"/>
              </c:ext>
            </c:extLst>
          </c:dPt>
          <c:dLbls>
            <c:dLbl>
              <c:idx val="0"/>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sz="1700" b="1" i="0" u="none" strike="noStrike" kern="1200" spc="0" baseline="0">
                      <a:solidFill>
                        <a:srgbClr val="2E75B6"/>
                      </a:solidFill>
                      <a:latin typeface="Calibri"/>
                    </a:defRPr>
                  </a:pPr>
                  <a:endParaRPr lang="en-US"/>
                </a:p>
              </c:txPr>
              <c:showLegendKey val="0"/>
              <c:showVal val="1"/>
              <c:showCatName val="1"/>
              <c:showSerName val="0"/>
              <c:showPercent val="0"/>
              <c:showBubbleSize val="0"/>
              <c:extLst>
                <c:ext xmlns:c16="http://schemas.microsoft.com/office/drawing/2014/chart" uri="{C3380CC4-5D6E-409C-BE32-E72D297353CC}">
                  <c16:uniqueId val="{00000001-9B91-284F-A6A2-07F3D9E8E3E1}"/>
                </c:ext>
              </c:extLst>
            </c:dLbl>
            <c:dLbl>
              <c:idx val="1"/>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sz="1700" b="1" i="0" u="none" strike="noStrike" kern="1200" spc="0" baseline="0">
                      <a:solidFill>
                        <a:srgbClr val="548235"/>
                      </a:solidFill>
                      <a:latin typeface="Calibri"/>
                    </a:defRPr>
                  </a:pPr>
                  <a:endParaRPr lang="en-US"/>
                </a:p>
              </c:txPr>
              <c:showLegendKey val="0"/>
              <c:showVal val="1"/>
              <c:showCatName val="1"/>
              <c:showSerName val="0"/>
              <c:showPercent val="0"/>
              <c:showBubbleSize val="0"/>
              <c:extLst>
                <c:ext xmlns:c16="http://schemas.microsoft.com/office/drawing/2014/chart" uri="{C3380CC4-5D6E-409C-BE32-E72D297353CC}">
                  <c16:uniqueId val="{00000002-9B91-284F-A6A2-07F3D9E8E3E1}"/>
                </c:ext>
              </c:extLst>
            </c:dLbl>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sz="1330" b="1" i="0" u="none" strike="noStrike" kern="1200" spc="0" baseline="0">
                    <a:solidFill>
                      <a:srgbClr val="70AD47"/>
                    </a:solidFill>
                    <a:latin typeface="Calibri"/>
                  </a:defRPr>
                </a:pPr>
                <a:endParaRPr lang="en-US"/>
              </a:p>
            </c:txPr>
            <c:showLegendKey val="0"/>
            <c:showVal val="1"/>
            <c:showCatName val="1"/>
            <c:showSerName val="0"/>
            <c:showPercent val="0"/>
            <c:showBubbleSize val="0"/>
            <c:separator>, </c:separator>
            <c:showLeaderLines val="1"/>
            <c:extLst>
              <c:ext xmlns:c15="http://schemas.microsoft.com/office/drawing/2012/chart" uri="{CE6537A1-D6FC-4f65-9D91-7224C49458BB}"/>
            </c:extLst>
          </c:dLbls>
          <c:cat>
            <c:strLit>
              <c:ptCount val="2"/>
              <c:pt idx="0">
                <c:v>local</c:v>
              </c:pt>
              <c:pt idx="1">
                <c:v>state</c:v>
              </c:pt>
            </c:strLit>
          </c:cat>
          <c:val>
            <c:numLit>
              <c:formatCode>General</c:formatCode>
              <c:ptCount val="2"/>
              <c:pt idx="0">
                <c:v>30.45</c:v>
              </c:pt>
              <c:pt idx="1">
                <c:v>69.55</c:v>
              </c:pt>
            </c:numLit>
          </c:val>
          <c:extLst>
            <c:ext xmlns:c16="http://schemas.microsoft.com/office/drawing/2014/chart" uri="{C3380CC4-5D6E-409C-BE32-E72D297353CC}">
              <c16:uniqueId val="{00000000-9B91-284F-A6A2-07F3D9E8E3E1}"/>
            </c:ext>
          </c:extLst>
        </c:ser>
        <c:dLbls>
          <c:showLegendKey val="0"/>
          <c:showVal val="0"/>
          <c:showCatName val="0"/>
          <c:showSerName val="0"/>
          <c:showPercent val="0"/>
          <c:showBubbleSize val="0"/>
          <c:showLeaderLines val="1"/>
        </c:dLbls>
        <c:firstSliceAng val="360"/>
      </c:pieChart>
      <c:spPr>
        <a:noFill/>
        <a:ln>
          <a:noFill/>
        </a:ln>
      </c:spPr>
    </c:plotArea>
    <c:plotVisOnly val="1"/>
    <c:dispBlanksAs val="gap"/>
    <c:showDLblsOverMax val="0"/>
  </c:chart>
  <c:spPr>
    <a:noFill/>
    <a:ln>
      <a:noFill/>
    </a:ln>
  </c:spPr>
  <c:txPr>
    <a:bodyPr lIns="0" tIns="0" rIns="0" bIns="0"/>
    <a:lstStyle/>
    <a:p>
      <a:pPr marL="0" marR="0" indent="0" defTabSz="914400" fontAlgn="auto" hangingPunct="1">
        <a:lnSpc>
          <a:spcPct val="100000"/>
        </a:lnSpc>
        <a:spcBef>
          <a:spcPts val="0"/>
        </a:spcBef>
        <a:spcAft>
          <a:spcPts val="0"/>
        </a:spcAft>
        <a:tabLst/>
        <a:defRPr lang="en-US" sz="1330" b="0" i="0" u="none" strike="noStrike" kern="1200" baseline="0">
          <a:solidFill>
            <a:srgbClr val="000000"/>
          </a:solidFill>
          <a:latin typeface="Calibri"/>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autoTitleDeleted val="1"/>
    <c:plotArea>
      <c:layout>
        <c:manualLayout>
          <c:xMode val="edge"/>
          <c:yMode val="edge"/>
          <c:x val="0"/>
          <c:y val="0"/>
          <c:w val="0.50114101877339701"/>
          <c:h val="0.75171127735488974"/>
        </c:manualLayout>
      </c:layout>
      <c:pieChart>
        <c:varyColors val="1"/>
        <c:ser>
          <c:idx val="0"/>
          <c:order val="0"/>
          <c:tx>
            <c:v>Column1</c:v>
          </c:tx>
          <c:dPt>
            <c:idx val="0"/>
            <c:bubble3D val="0"/>
            <c:explosion val="7"/>
            <c:spPr>
              <a:solidFill>
                <a:srgbClr val="70AD47"/>
              </a:solidFill>
              <a:ln>
                <a:noFill/>
              </a:ln>
              <a:effectLst>
                <a:outerShdw dir="16200000" algn="tl">
                  <a:srgbClr val="000000">
                    <a:alpha val="20000"/>
                  </a:srgbClr>
                </a:outerShdw>
              </a:effectLst>
            </c:spPr>
            <c:extLst>
              <c:ext xmlns:c16="http://schemas.microsoft.com/office/drawing/2014/chart" uri="{C3380CC4-5D6E-409C-BE32-E72D297353CC}">
                <c16:uniqueId val="{00000001-6FBD-9749-A145-3F4B0620388F}"/>
              </c:ext>
            </c:extLst>
          </c:dPt>
          <c:dPt>
            <c:idx val="1"/>
            <c:bubble3D val="0"/>
            <c:spPr>
              <a:solidFill>
                <a:srgbClr val="5B9BD5"/>
              </a:solidFill>
              <a:ln>
                <a:noFill/>
              </a:ln>
              <a:effectLst>
                <a:outerShdw dir="16200000" algn="tl">
                  <a:srgbClr val="000000">
                    <a:alpha val="20000"/>
                  </a:srgbClr>
                </a:outerShdw>
              </a:effectLst>
            </c:spPr>
            <c:extLst>
              <c:ext xmlns:c16="http://schemas.microsoft.com/office/drawing/2014/chart" uri="{C3380CC4-5D6E-409C-BE32-E72D297353CC}">
                <c16:uniqueId val="{00000002-6FBD-9749-A145-3F4B0620388F}"/>
              </c:ext>
            </c:extLst>
          </c:dPt>
          <c:dLbls>
            <c:dLbl>
              <c:idx val="0"/>
              <c:layout>
                <c:manualLayout>
                  <c:xMode val="edge"/>
                  <c:yMode val="edge"/>
                  <c:x val="0.48801494858448652"/>
                  <c:y val="0.82348090016202213"/>
                </c:manualLayout>
              </c:layout>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sz="1700" b="1" i="0" u="none" strike="noStrike" kern="1200" spc="0" baseline="0">
                      <a:solidFill>
                        <a:srgbClr val="2E75B6"/>
                      </a:solidFill>
                      <a:latin typeface="Calibri"/>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6FBD-9749-A145-3F4B0620388F}"/>
                </c:ext>
              </c:extLst>
            </c:dLbl>
            <c:dLbl>
              <c:idx val="1"/>
              <c:layout>
                <c:manualLayout>
                  <c:xMode val="edge"/>
                  <c:yMode val="edge"/>
                  <c:x val="0.3787705290487588"/>
                  <c:y val="0.28038361261414702"/>
                </c:manualLayout>
              </c:layout>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sz="1700" b="1" i="0" u="none" strike="noStrike" kern="1200" spc="0" baseline="0">
                      <a:solidFill>
                        <a:srgbClr val="548235"/>
                      </a:solidFill>
                      <a:latin typeface="Calibri"/>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6FBD-9749-A145-3F4B0620388F}"/>
                </c:ext>
              </c:extLst>
            </c:dLbl>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sz="1330" b="1" i="0" u="none" strike="noStrike" kern="1200" spc="0" baseline="0">
                    <a:solidFill>
                      <a:srgbClr val="70AD47"/>
                    </a:solidFill>
                    <a:latin typeface="Calibri"/>
                  </a:defRPr>
                </a:pPr>
                <a:endParaRPr lang="en-US"/>
              </a:p>
            </c:txPr>
            <c:showLegendKey val="0"/>
            <c:showVal val="1"/>
            <c:showCatName val="1"/>
            <c:showSerName val="0"/>
            <c:showPercent val="0"/>
            <c:showBubbleSize val="0"/>
            <c:separator>, </c:separator>
            <c:showLeaderLines val="1"/>
            <c:extLst>
              <c:ext xmlns:c15="http://schemas.microsoft.com/office/drawing/2012/chart" uri="{CE6537A1-D6FC-4f65-9D91-7224C49458BB}"/>
            </c:extLst>
          </c:dLbls>
          <c:cat>
            <c:strLit>
              <c:ptCount val="2"/>
              <c:pt idx="0">
                <c:v>local</c:v>
              </c:pt>
              <c:pt idx="1">
                <c:v>state</c:v>
              </c:pt>
            </c:strLit>
          </c:cat>
          <c:val>
            <c:numLit>
              <c:formatCode>General</c:formatCode>
              <c:ptCount val="2"/>
              <c:pt idx="0">
                <c:v>78.06</c:v>
              </c:pt>
              <c:pt idx="1">
                <c:v>21.939999999999998</c:v>
              </c:pt>
            </c:numLit>
          </c:val>
          <c:extLst>
            <c:ext xmlns:c16="http://schemas.microsoft.com/office/drawing/2014/chart" uri="{C3380CC4-5D6E-409C-BE32-E72D297353CC}">
              <c16:uniqueId val="{00000000-6FBD-9749-A145-3F4B0620388F}"/>
            </c:ext>
          </c:extLst>
        </c:ser>
        <c:dLbls>
          <c:showLegendKey val="0"/>
          <c:showVal val="0"/>
          <c:showCatName val="0"/>
          <c:showSerName val="0"/>
          <c:showPercent val="0"/>
          <c:showBubbleSize val="0"/>
          <c:showLeaderLines val="1"/>
        </c:dLbls>
        <c:firstSliceAng val="360"/>
      </c:pieChart>
      <c:spPr>
        <a:noFill/>
        <a:ln>
          <a:noFill/>
        </a:ln>
      </c:spPr>
    </c:plotArea>
    <c:plotVisOnly val="1"/>
    <c:dispBlanksAs val="gap"/>
    <c:showDLblsOverMax val="0"/>
  </c:chart>
  <c:spPr>
    <a:noFill/>
    <a:ln>
      <a:noFill/>
    </a:ln>
  </c:spPr>
  <c:txPr>
    <a:bodyPr lIns="0" tIns="0" rIns="0" bIns="0"/>
    <a:lstStyle/>
    <a:p>
      <a:pPr marL="0" marR="0" indent="0" defTabSz="914400" fontAlgn="auto" hangingPunct="1">
        <a:lnSpc>
          <a:spcPct val="100000"/>
        </a:lnSpc>
        <a:spcBef>
          <a:spcPts val="0"/>
        </a:spcBef>
        <a:spcAft>
          <a:spcPts val="0"/>
        </a:spcAft>
        <a:tabLst/>
        <a:defRPr lang="en-US" sz="1330" b="0" i="0" u="none" strike="noStrike" kern="1200" baseline="0">
          <a:solidFill>
            <a:srgbClr val="000000"/>
          </a:solidFill>
          <a:latin typeface="Calibri"/>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6E42CA-0CAD-D9F8-547D-19E28FAF4CD5}"/>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3" name="Date Placeholder 2">
            <a:extLst>
              <a:ext uri="{FF2B5EF4-FFF2-40B4-BE49-F238E27FC236}">
                <a16:creationId xmlns:a16="http://schemas.microsoft.com/office/drawing/2014/main" id="{9C5EBE5E-271A-0E1E-2CD2-740C031F8402}"/>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31B8B697-9A2D-4D48-83A7-EE90C2314FD4}" type="datetime1">
              <a:rPr lang="en-US"/>
              <a:pPr lvl="0"/>
              <a:t>2/26/23</a:t>
            </a:fld>
            <a:endParaRPr lang="en-US"/>
          </a:p>
        </p:txBody>
      </p:sp>
      <p:sp>
        <p:nvSpPr>
          <p:cNvPr id="4" name="Slide Image Placeholder 3">
            <a:extLst>
              <a:ext uri="{FF2B5EF4-FFF2-40B4-BE49-F238E27FC236}">
                <a16:creationId xmlns:a16="http://schemas.microsoft.com/office/drawing/2014/main" id="{29586486-9DC2-EC8E-E661-F311A5C8D5DC}"/>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7DE2C3C9-E0CD-6DBE-B006-EAE7A3405D22}"/>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967310E3-1D59-75DB-ECE0-64654E111AFE}"/>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7" name="Slide Number Placeholder 6">
            <a:extLst>
              <a:ext uri="{FF2B5EF4-FFF2-40B4-BE49-F238E27FC236}">
                <a16:creationId xmlns:a16="http://schemas.microsoft.com/office/drawing/2014/main" id="{2D20C990-F3A7-8487-CCD2-03A1C138955B}"/>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3ED8D246-E306-FD42-A2FE-6CCB80046E38}" type="slidenum">
              <a:t>‹#›</a:t>
            </a:fld>
            <a:endParaRPr lang="en-US"/>
          </a:p>
        </p:txBody>
      </p:sp>
    </p:spTree>
    <p:extLst>
      <p:ext uri="{BB962C8B-B14F-4D97-AF65-F5344CB8AC3E}">
        <p14:creationId xmlns:p14="http://schemas.microsoft.com/office/powerpoint/2010/main" val="3377780252"/>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159ACA-965A-FECD-1C80-F9878B4AE9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B5172D-3F43-29A0-A315-A2189D653AAD}"/>
              </a:ext>
            </a:extLst>
          </p:cNvPr>
          <p:cNvSpPr txBox="1">
            <a:spLocks noGrp="1"/>
          </p:cNvSpPr>
          <p:nvPr>
            <p:ph type="body" sz="quarter" idx="1"/>
          </p:nvPr>
        </p:nvSpPr>
        <p:spPr/>
        <p:txBody>
          <a:bodyPr/>
          <a:lstStyle/>
          <a:p>
            <a:pPr lvl="0"/>
            <a:r>
              <a:rPr lang="en-US"/>
              <a:t>While local budget cycles vary, everyone’s looks more or less like this. </a:t>
            </a:r>
          </a:p>
        </p:txBody>
      </p:sp>
      <p:sp>
        <p:nvSpPr>
          <p:cNvPr id="4" name="Slide Number Placeholder 3">
            <a:extLst>
              <a:ext uri="{FF2B5EF4-FFF2-40B4-BE49-F238E27FC236}">
                <a16:creationId xmlns:a16="http://schemas.microsoft.com/office/drawing/2014/main" id="{CF357E64-78CF-8DF7-E420-27114946DACB}"/>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B56BBC1-94B6-4144-AE5E-C8ED672019D5}" type="slidenum">
              <a:t>31</a:t>
            </a:fld>
            <a:endParaRPr lang="en-US" sz="1200" b="0" i="0" u="none" strike="noStrike" kern="1200" cap="none" spc="0" baseline="0">
              <a:solidFill>
                <a:srgbClr val="000000"/>
              </a:solidFill>
              <a:uFillTx/>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FF0791-9912-B5A5-813A-7A3D843E19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46C2A4-D6BF-A148-5724-D30872FE36E3}"/>
              </a:ext>
            </a:extLst>
          </p:cNvPr>
          <p:cNvSpPr txBox="1">
            <a:spLocks noGrp="1"/>
          </p:cNvSpPr>
          <p:nvPr>
            <p:ph type="body" sz="quarter" idx="1"/>
          </p:nvPr>
        </p:nvSpPr>
        <p:spPr/>
        <p:txBody>
          <a:bodyPr/>
          <a:lstStyle/>
          <a:p>
            <a:pPr lvl="0"/>
            <a:r>
              <a:rPr lang="en-US"/>
              <a:t>Here are terms you may hear used when discussing budgetary allocation. </a:t>
            </a:r>
          </a:p>
        </p:txBody>
      </p:sp>
      <p:sp>
        <p:nvSpPr>
          <p:cNvPr id="4" name="Slide Number Placeholder 3">
            <a:extLst>
              <a:ext uri="{FF2B5EF4-FFF2-40B4-BE49-F238E27FC236}">
                <a16:creationId xmlns:a16="http://schemas.microsoft.com/office/drawing/2014/main" id="{666E542B-195F-153A-71F3-8C073EA019B5}"/>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711CB08-6F8B-AA49-8789-95DA9895BA88}" type="slidenum">
              <a:t>33</a:t>
            </a:fld>
            <a:endParaRPr lang="en-US" sz="1200" b="0" i="0" u="none" strike="noStrike" kern="1200" cap="none" spc="0" baseline="0">
              <a:solidFill>
                <a:srgbClr val="000000"/>
              </a:solidFill>
              <a:uFillTx/>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F8A3B-E52F-9E5F-81D2-841E963A8526}"/>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p>
        </p:txBody>
      </p:sp>
      <p:sp>
        <p:nvSpPr>
          <p:cNvPr id="3" name="Subtitle 2">
            <a:extLst>
              <a:ext uri="{FF2B5EF4-FFF2-40B4-BE49-F238E27FC236}">
                <a16:creationId xmlns:a16="http://schemas.microsoft.com/office/drawing/2014/main" id="{1A805D56-F3EA-E71B-3BAE-6D3702462B3B}"/>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p>
        </p:txBody>
      </p:sp>
      <p:sp>
        <p:nvSpPr>
          <p:cNvPr id="4" name="Date Placeholder 3">
            <a:extLst>
              <a:ext uri="{FF2B5EF4-FFF2-40B4-BE49-F238E27FC236}">
                <a16:creationId xmlns:a16="http://schemas.microsoft.com/office/drawing/2014/main" id="{05614E06-ECA5-7BD6-1751-D55BB72344CA}"/>
              </a:ext>
            </a:extLst>
          </p:cNvPr>
          <p:cNvSpPr txBox="1">
            <a:spLocks noGrp="1"/>
          </p:cNvSpPr>
          <p:nvPr>
            <p:ph type="dt" sz="half" idx="7"/>
          </p:nvPr>
        </p:nvSpPr>
        <p:spPr/>
        <p:txBody>
          <a:bodyPr/>
          <a:lstStyle>
            <a:lvl1pPr>
              <a:defRPr/>
            </a:lvl1pPr>
          </a:lstStyle>
          <a:p>
            <a:pPr lvl="0"/>
            <a:fld id="{7D73A7E4-D8EE-4540-8BA5-827179AA182A}" type="datetime1">
              <a:rPr lang="en-US"/>
              <a:pPr lvl="0"/>
              <a:t>2/26/23</a:t>
            </a:fld>
            <a:endParaRPr lang="en-US"/>
          </a:p>
        </p:txBody>
      </p:sp>
      <p:sp>
        <p:nvSpPr>
          <p:cNvPr id="5" name="Footer Placeholder 4">
            <a:extLst>
              <a:ext uri="{FF2B5EF4-FFF2-40B4-BE49-F238E27FC236}">
                <a16:creationId xmlns:a16="http://schemas.microsoft.com/office/drawing/2014/main" id="{994EE067-F9F8-FF62-0D23-F183E578690B}"/>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DE1994FA-69FB-0CDD-BD80-C5F8E7AAC4B9}"/>
              </a:ext>
            </a:extLst>
          </p:cNvPr>
          <p:cNvSpPr txBox="1">
            <a:spLocks noGrp="1"/>
          </p:cNvSpPr>
          <p:nvPr>
            <p:ph type="sldNum" sz="quarter" idx="8"/>
          </p:nvPr>
        </p:nvSpPr>
        <p:spPr/>
        <p:txBody>
          <a:bodyPr/>
          <a:lstStyle>
            <a:lvl1pPr>
              <a:defRPr/>
            </a:lvl1pPr>
          </a:lstStyle>
          <a:p>
            <a:pPr lvl="0"/>
            <a:fld id="{C1B9086C-13A4-354C-AFA3-DBD7C3104B16}" type="slidenum">
              <a:t>‹#›</a:t>
            </a:fld>
            <a:endParaRPr lang="en-US"/>
          </a:p>
        </p:txBody>
      </p:sp>
    </p:spTree>
    <p:extLst>
      <p:ext uri="{BB962C8B-B14F-4D97-AF65-F5344CB8AC3E}">
        <p14:creationId xmlns:p14="http://schemas.microsoft.com/office/powerpoint/2010/main" val="292141715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9E121-FA38-D06F-231E-8ECCF3070556}"/>
              </a:ext>
            </a:extLst>
          </p:cNvPr>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9A9D1298-8447-99E8-2F0C-189B1419A297}"/>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B889DD-D01D-BD59-C9B3-69BF49B302C5}"/>
              </a:ext>
            </a:extLst>
          </p:cNvPr>
          <p:cNvSpPr txBox="1">
            <a:spLocks noGrp="1"/>
          </p:cNvSpPr>
          <p:nvPr>
            <p:ph type="dt" sz="half" idx="7"/>
          </p:nvPr>
        </p:nvSpPr>
        <p:spPr/>
        <p:txBody>
          <a:bodyPr/>
          <a:lstStyle>
            <a:lvl1pPr>
              <a:defRPr/>
            </a:lvl1pPr>
          </a:lstStyle>
          <a:p>
            <a:pPr lvl="0"/>
            <a:fld id="{1CF4DFFC-89B1-C746-859C-050A4FD4522F}" type="datetime1">
              <a:rPr lang="en-US"/>
              <a:pPr lvl="0"/>
              <a:t>2/26/23</a:t>
            </a:fld>
            <a:endParaRPr lang="en-US"/>
          </a:p>
        </p:txBody>
      </p:sp>
      <p:sp>
        <p:nvSpPr>
          <p:cNvPr id="5" name="Footer Placeholder 4">
            <a:extLst>
              <a:ext uri="{FF2B5EF4-FFF2-40B4-BE49-F238E27FC236}">
                <a16:creationId xmlns:a16="http://schemas.microsoft.com/office/drawing/2014/main" id="{3A1B8847-6192-601A-2442-A6CD3B643906}"/>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A16D3245-0FBB-15FB-886B-E91DC0400B73}"/>
              </a:ext>
            </a:extLst>
          </p:cNvPr>
          <p:cNvSpPr txBox="1">
            <a:spLocks noGrp="1"/>
          </p:cNvSpPr>
          <p:nvPr>
            <p:ph type="sldNum" sz="quarter" idx="8"/>
          </p:nvPr>
        </p:nvSpPr>
        <p:spPr/>
        <p:txBody>
          <a:bodyPr/>
          <a:lstStyle>
            <a:lvl1pPr>
              <a:defRPr/>
            </a:lvl1pPr>
          </a:lstStyle>
          <a:p>
            <a:pPr lvl="0"/>
            <a:fld id="{4A3F4B8E-E891-274D-B8B2-957B7C9A67BE}" type="slidenum">
              <a:t>‹#›</a:t>
            </a:fld>
            <a:endParaRPr lang="en-US"/>
          </a:p>
        </p:txBody>
      </p:sp>
    </p:spTree>
    <p:extLst>
      <p:ext uri="{BB962C8B-B14F-4D97-AF65-F5344CB8AC3E}">
        <p14:creationId xmlns:p14="http://schemas.microsoft.com/office/powerpoint/2010/main" val="2794338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86D263-D493-E632-7B7E-80EBACE42853}"/>
              </a:ext>
            </a:extLst>
          </p:cNvPr>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4AB8703B-F6DA-B917-B871-A135FA0BC1C5}"/>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65083F-F64D-EAB4-8DC2-82D706F8D52F}"/>
              </a:ext>
            </a:extLst>
          </p:cNvPr>
          <p:cNvSpPr txBox="1">
            <a:spLocks noGrp="1"/>
          </p:cNvSpPr>
          <p:nvPr>
            <p:ph type="dt" sz="half" idx="7"/>
          </p:nvPr>
        </p:nvSpPr>
        <p:spPr/>
        <p:txBody>
          <a:bodyPr/>
          <a:lstStyle>
            <a:lvl1pPr>
              <a:defRPr/>
            </a:lvl1pPr>
          </a:lstStyle>
          <a:p>
            <a:pPr lvl="0"/>
            <a:fld id="{01473261-6ECB-7F43-B717-86F4E36F5C55}" type="datetime1">
              <a:rPr lang="en-US"/>
              <a:pPr lvl="0"/>
              <a:t>2/26/23</a:t>
            </a:fld>
            <a:endParaRPr lang="en-US"/>
          </a:p>
        </p:txBody>
      </p:sp>
      <p:sp>
        <p:nvSpPr>
          <p:cNvPr id="5" name="Footer Placeholder 4">
            <a:extLst>
              <a:ext uri="{FF2B5EF4-FFF2-40B4-BE49-F238E27FC236}">
                <a16:creationId xmlns:a16="http://schemas.microsoft.com/office/drawing/2014/main" id="{66A70652-85AA-E702-7668-87D9E67DBAE3}"/>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ADE9338A-040F-1AD3-27FF-43A2D5EB730C}"/>
              </a:ext>
            </a:extLst>
          </p:cNvPr>
          <p:cNvSpPr txBox="1">
            <a:spLocks noGrp="1"/>
          </p:cNvSpPr>
          <p:nvPr>
            <p:ph type="sldNum" sz="quarter" idx="8"/>
          </p:nvPr>
        </p:nvSpPr>
        <p:spPr/>
        <p:txBody>
          <a:bodyPr/>
          <a:lstStyle>
            <a:lvl1pPr>
              <a:defRPr/>
            </a:lvl1pPr>
          </a:lstStyle>
          <a:p>
            <a:pPr lvl="0"/>
            <a:fld id="{6FF47B0C-4CD3-A147-8E3D-F3C5B989C13C}" type="slidenum">
              <a:t>‹#›</a:t>
            </a:fld>
            <a:endParaRPr lang="en-US"/>
          </a:p>
        </p:txBody>
      </p:sp>
    </p:spTree>
    <p:extLst>
      <p:ext uri="{BB962C8B-B14F-4D97-AF65-F5344CB8AC3E}">
        <p14:creationId xmlns:p14="http://schemas.microsoft.com/office/powerpoint/2010/main" val="399856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A293E-118A-EF27-C736-F9440AE79C26}"/>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2607BE68-8241-4096-F06A-8265960B6CBB}"/>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942BE1-AFEC-56DA-6DE2-294BA902392B}"/>
              </a:ext>
            </a:extLst>
          </p:cNvPr>
          <p:cNvSpPr txBox="1">
            <a:spLocks noGrp="1"/>
          </p:cNvSpPr>
          <p:nvPr>
            <p:ph type="dt" sz="half" idx="7"/>
          </p:nvPr>
        </p:nvSpPr>
        <p:spPr/>
        <p:txBody>
          <a:bodyPr/>
          <a:lstStyle>
            <a:lvl1pPr>
              <a:defRPr/>
            </a:lvl1pPr>
          </a:lstStyle>
          <a:p>
            <a:pPr lvl="0"/>
            <a:fld id="{92796EF7-C3BF-7A42-8BB0-18DB86A60799}" type="datetime1">
              <a:rPr lang="en-US"/>
              <a:pPr lvl="0"/>
              <a:t>2/26/23</a:t>
            </a:fld>
            <a:endParaRPr lang="en-US"/>
          </a:p>
        </p:txBody>
      </p:sp>
      <p:sp>
        <p:nvSpPr>
          <p:cNvPr id="5" name="Footer Placeholder 4">
            <a:extLst>
              <a:ext uri="{FF2B5EF4-FFF2-40B4-BE49-F238E27FC236}">
                <a16:creationId xmlns:a16="http://schemas.microsoft.com/office/drawing/2014/main" id="{EAAFFFF7-FD29-F073-6F62-DD0AABCE05E2}"/>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362C35DF-A515-E28E-323C-BEB1AB4636EE}"/>
              </a:ext>
            </a:extLst>
          </p:cNvPr>
          <p:cNvSpPr txBox="1">
            <a:spLocks noGrp="1"/>
          </p:cNvSpPr>
          <p:nvPr>
            <p:ph type="sldNum" sz="quarter" idx="8"/>
          </p:nvPr>
        </p:nvSpPr>
        <p:spPr/>
        <p:txBody>
          <a:bodyPr/>
          <a:lstStyle>
            <a:lvl1pPr>
              <a:defRPr/>
            </a:lvl1pPr>
          </a:lstStyle>
          <a:p>
            <a:pPr lvl="0"/>
            <a:fld id="{D922065D-7314-0D41-9D1C-C5043ABBCBB8}" type="slidenum">
              <a:t>‹#›</a:t>
            </a:fld>
            <a:endParaRPr lang="en-US"/>
          </a:p>
        </p:txBody>
      </p:sp>
    </p:spTree>
    <p:extLst>
      <p:ext uri="{BB962C8B-B14F-4D97-AF65-F5344CB8AC3E}">
        <p14:creationId xmlns:p14="http://schemas.microsoft.com/office/powerpoint/2010/main" val="10780087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D8637-6E2B-8051-0FD0-1F6822019423}"/>
              </a:ext>
            </a:extLst>
          </p:cNvPr>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p>
        </p:txBody>
      </p:sp>
      <p:sp>
        <p:nvSpPr>
          <p:cNvPr id="3" name="Text Placeholder 2">
            <a:extLst>
              <a:ext uri="{FF2B5EF4-FFF2-40B4-BE49-F238E27FC236}">
                <a16:creationId xmlns:a16="http://schemas.microsoft.com/office/drawing/2014/main" id="{70CF8B1E-611D-27C7-65AC-965DB974EA9F}"/>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US"/>
              <a:t>Edit Master text styles</a:t>
            </a:r>
          </a:p>
        </p:txBody>
      </p:sp>
      <p:sp>
        <p:nvSpPr>
          <p:cNvPr id="4" name="Date Placeholder 3">
            <a:extLst>
              <a:ext uri="{FF2B5EF4-FFF2-40B4-BE49-F238E27FC236}">
                <a16:creationId xmlns:a16="http://schemas.microsoft.com/office/drawing/2014/main" id="{699574CB-BBDD-9AF8-6CE9-E0A8E4BFDFEE}"/>
              </a:ext>
            </a:extLst>
          </p:cNvPr>
          <p:cNvSpPr txBox="1">
            <a:spLocks noGrp="1"/>
          </p:cNvSpPr>
          <p:nvPr>
            <p:ph type="dt" sz="half" idx="7"/>
          </p:nvPr>
        </p:nvSpPr>
        <p:spPr/>
        <p:txBody>
          <a:bodyPr/>
          <a:lstStyle>
            <a:lvl1pPr>
              <a:defRPr/>
            </a:lvl1pPr>
          </a:lstStyle>
          <a:p>
            <a:pPr lvl="0"/>
            <a:fld id="{3550F3FB-EE0D-794C-AB76-496D1BD2AF3F}" type="datetime1">
              <a:rPr lang="en-US"/>
              <a:pPr lvl="0"/>
              <a:t>2/26/23</a:t>
            </a:fld>
            <a:endParaRPr lang="en-US"/>
          </a:p>
        </p:txBody>
      </p:sp>
      <p:sp>
        <p:nvSpPr>
          <p:cNvPr id="5" name="Footer Placeholder 4">
            <a:extLst>
              <a:ext uri="{FF2B5EF4-FFF2-40B4-BE49-F238E27FC236}">
                <a16:creationId xmlns:a16="http://schemas.microsoft.com/office/drawing/2014/main" id="{53F437B3-2363-7CA2-6245-D5DDE6DC3103}"/>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EE1B7EFA-28A9-DE18-0882-9B040887E6B4}"/>
              </a:ext>
            </a:extLst>
          </p:cNvPr>
          <p:cNvSpPr txBox="1">
            <a:spLocks noGrp="1"/>
          </p:cNvSpPr>
          <p:nvPr>
            <p:ph type="sldNum" sz="quarter" idx="8"/>
          </p:nvPr>
        </p:nvSpPr>
        <p:spPr/>
        <p:txBody>
          <a:bodyPr/>
          <a:lstStyle>
            <a:lvl1pPr>
              <a:defRPr/>
            </a:lvl1pPr>
          </a:lstStyle>
          <a:p>
            <a:pPr lvl="0"/>
            <a:fld id="{CE2A85E4-A15B-E64B-B4A2-98019E061736}" type="slidenum">
              <a:t>‹#›</a:t>
            </a:fld>
            <a:endParaRPr lang="en-US"/>
          </a:p>
        </p:txBody>
      </p:sp>
    </p:spTree>
    <p:extLst>
      <p:ext uri="{BB962C8B-B14F-4D97-AF65-F5344CB8AC3E}">
        <p14:creationId xmlns:p14="http://schemas.microsoft.com/office/powerpoint/2010/main" val="2709227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A9D04-B97A-60C1-31EC-7CE1BCBBF6D5}"/>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400B0F2E-6CCF-283A-90F3-50505E0220F0}"/>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501507-7B83-E82D-D363-B2ECDD5A91FA}"/>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A0450F-52A0-7C22-63ED-A118E7F8C72E}"/>
              </a:ext>
            </a:extLst>
          </p:cNvPr>
          <p:cNvSpPr txBox="1">
            <a:spLocks noGrp="1"/>
          </p:cNvSpPr>
          <p:nvPr>
            <p:ph type="dt" sz="half" idx="7"/>
          </p:nvPr>
        </p:nvSpPr>
        <p:spPr/>
        <p:txBody>
          <a:bodyPr/>
          <a:lstStyle>
            <a:lvl1pPr>
              <a:defRPr/>
            </a:lvl1pPr>
          </a:lstStyle>
          <a:p>
            <a:pPr lvl="0"/>
            <a:fld id="{0625FE65-D116-0840-8BD7-000162704F13}" type="datetime1">
              <a:rPr lang="en-US"/>
              <a:pPr lvl="0"/>
              <a:t>2/26/23</a:t>
            </a:fld>
            <a:endParaRPr lang="en-US"/>
          </a:p>
        </p:txBody>
      </p:sp>
      <p:sp>
        <p:nvSpPr>
          <p:cNvPr id="6" name="Footer Placeholder 5">
            <a:extLst>
              <a:ext uri="{FF2B5EF4-FFF2-40B4-BE49-F238E27FC236}">
                <a16:creationId xmlns:a16="http://schemas.microsoft.com/office/drawing/2014/main" id="{A0BF4D32-87B9-BCBC-FADF-DDA7BE3581FD}"/>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086E40BF-7AF3-7340-7C6F-671E831C0EB5}"/>
              </a:ext>
            </a:extLst>
          </p:cNvPr>
          <p:cNvSpPr txBox="1">
            <a:spLocks noGrp="1"/>
          </p:cNvSpPr>
          <p:nvPr>
            <p:ph type="sldNum" sz="quarter" idx="8"/>
          </p:nvPr>
        </p:nvSpPr>
        <p:spPr/>
        <p:txBody>
          <a:bodyPr/>
          <a:lstStyle>
            <a:lvl1pPr>
              <a:defRPr/>
            </a:lvl1pPr>
          </a:lstStyle>
          <a:p>
            <a:pPr lvl="0"/>
            <a:fld id="{5D943B63-7867-4E42-94D1-124CA9E204F9}" type="slidenum">
              <a:t>‹#›</a:t>
            </a:fld>
            <a:endParaRPr lang="en-US"/>
          </a:p>
        </p:txBody>
      </p:sp>
    </p:spTree>
    <p:extLst>
      <p:ext uri="{BB962C8B-B14F-4D97-AF65-F5344CB8AC3E}">
        <p14:creationId xmlns:p14="http://schemas.microsoft.com/office/powerpoint/2010/main" val="808381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C0E9C-11AA-EC3F-DB8B-3E7F26BEC1B6}"/>
              </a:ext>
            </a:extLst>
          </p:cNvPr>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id="{41E06024-36FA-920D-86A3-E57E2DBCA014}"/>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Edit Master text styles</a:t>
            </a:r>
          </a:p>
        </p:txBody>
      </p:sp>
      <p:sp>
        <p:nvSpPr>
          <p:cNvPr id="4" name="Content Placeholder 3">
            <a:extLst>
              <a:ext uri="{FF2B5EF4-FFF2-40B4-BE49-F238E27FC236}">
                <a16:creationId xmlns:a16="http://schemas.microsoft.com/office/drawing/2014/main" id="{53EEF443-4539-D590-7A35-5F1F1B5B462F}"/>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3CA65F-AE26-25BC-86B0-75B5CD86A68F}"/>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Edit Master text styles</a:t>
            </a:r>
          </a:p>
        </p:txBody>
      </p:sp>
      <p:sp>
        <p:nvSpPr>
          <p:cNvPr id="6" name="Content Placeholder 5">
            <a:extLst>
              <a:ext uri="{FF2B5EF4-FFF2-40B4-BE49-F238E27FC236}">
                <a16:creationId xmlns:a16="http://schemas.microsoft.com/office/drawing/2014/main" id="{BC827A18-874A-9545-738A-D5CFA80499FD}"/>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1A9E2D-0A55-EB57-F732-CE8CE2EB4C11}"/>
              </a:ext>
            </a:extLst>
          </p:cNvPr>
          <p:cNvSpPr txBox="1">
            <a:spLocks noGrp="1"/>
          </p:cNvSpPr>
          <p:nvPr>
            <p:ph type="dt" sz="half" idx="7"/>
          </p:nvPr>
        </p:nvSpPr>
        <p:spPr/>
        <p:txBody>
          <a:bodyPr/>
          <a:lstStyle>
            <a:lvl1pPr>
              <a:defRPr/>
            </a:lvl1pPr>
          </a:lstStyle>
          <a:p>
            <a:pPr lvl="0"/>
            <a:fld id="{9EAD392E-560E-5141-A39E-2E212AFF9BC2}" type="datetime1">
              <a:rPr lang="en-US"/>
              <a:pPr lvl="0"/>
              <a:t>2/26/23</a:t>
            </a:fld>
            <a:endParaRPr lang="en-US"/>
          </a:p>
        </p:txBody>
      </p:sp>
      <p:sp>
        <p:nvSpPr>
          <p:cNvPr id="8" name="Footer Placeholder 7">
            <a:extLst>
              <a:ext uri="{FF2B5EF4-FFF2-40B4-BE49-F238E27FC236}">
                <a16:creationId xmlns:a16="http://schemas.microsoft.com/office/drawing/2014/main" id="{9E4CB508-981A-F161-3167-AF399AFAC254}"/>
              </a:ext>
            </a:extLst>
          </p:cNvPr>
          <p:cNvSpPr txBox="1">
            <a:spLocks noGrp="1"/>
          </p:cNvSpPr>
          <p:nvPr>
            <p:ph type="ftr" sz="quarter" idx="9"/>
          </p:nvPr>
        </p:nvSpPr>
        <p:spPr/>
        <p:txBody>
          <a:bodyPr/>
          <a:lstStyle>
            <a:lvl1pPr>
              <a:defRPr/>
            </a:lvl1pPr>
          </a:lstStyle>
          <a:p>
            <a:pPr lvl="0"/>
            <a:endParaRPr lang="en-US"/>
          </a:p>
        </p:txBody>
      </p:sp>
      <p:sp>
        <p:nvSpPr>
          <p:cNvPr id="9" name="Slide Number Placeholder 8">
            <a:extLst>
              <a:ext uri="{FF2B5EF4-FFF2-40B4-BE49-F238E27FC236}">
                <a16:creationId xmlns:a16="http://schemas.microsoft.com/office/drawing/2014/main" id="{8EBBCB91-8AAD-792A-01C2-E3F961A0529A}"/>
              </a:ext>
            </a:extLst>
          </p:cNvPr>
          <p:cNvSpPr txBox="1">
            <a:spLocks noGrp="1"/>
          </p:cNvSpPr>
          <p:nvPr>
            <p:ph type="sldNum" sz="quarter" idx="8"/>
          </p:nvPr>
        </p:nvSpPr>
        <p:spPr/>
        <p:txBody>
          <a:bodyPr/>
          <a:lstStyle>
            <a:lvl1pPr>
              <a:defRPr/>
            </a:lvl1pPr>
          </a:lstStyle>
          <a:p>
            <a:pPr lvl="0"/>
            <a:fld id="{957B393C-EB7D-B649-91A2-E104ACFC1701}" type="slidenum">
              <a:t>‹#›</a:t>
            </a:fld>
            <a:endParaRPr lang="en-US"/>
          </a:p>
        </p:txBody>
      </p:sp>
    </p:spTree>
    <p:extLst>
      <p:ext uri="{BB962C8B-B14F-4D97-AF65-F5344CB8AC3E}">
        <p14:creationId xmlns:p14="http://schemas.microsoft.com/office/powerpoint/2010/main" val="346963126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44C4C-DF77-08D1-8FA3-9F4F8E663991}"/>
              </a:ext>
            </a:extLst>
          </p:cNvPr>
          <p:cNvSpPr txBox="1">
            <a:spLocks noGrp="1"/>
          </p:cNvSpPr>
          <p:nvPr>
            <p:ph type="title"/>
          </p:nvPr>
        </p:nvSpPr>
        <p:spPr/>
        <p:txBody>
          <a:bodyPr/>
          <a:lstStyle>
            <a:lvl1pPr>
              <a:defRPr/>
            </a:lvl1pPr>
          </a:lstStyle>
          <a:p>
            <a:pPr lvl="0"/>
            <a:r>
              <a:rPr lang="en-US"/>
              <a:t>Click to edit Master title style</a:t>
            </a:r>
          </a:p>
        </p:txBody>
      </p:sp>
      <p:sp>
        <p:nvSpPr>
          <p:cNvPr id="3" name="Date Placeholder 2">
            <a:extLst>
              <a:ext uri="{FF2B5EF4-FFF2-40B4-BE49-F238E27FC236}">
                <a16:creationId xmlns:a16="http://schemas.microsoft.com/office/drawing/2014/main" id="{BCC13193-B31F-C997-4064-64A2F9AEF5DB}"/>
              </a:ext>
            </a:extLst>
          </p:cNvPr>
          <p:cNvSpPr txBox="1">
            <a:spLocks noGrp="1"/>
          </p:cNvSpPr>
          <p:nvPr>
            <p:ph type="dt" sz="half" idx="7"/>
          </p:nvPr>
        </p:nvSpPr>
        <p:spPr/>
        <p:txBody>
          <a:bodyPr/>
          <a:lstStyle>
            <a:lvl1pPr>
              <a:defRPr/>
            </a:lvl1pPr>
          </a:lstStyle>
          <a:p>
            <a:pPr lvl="0"/>
            <a:fld id="{BD5A4AA2-1348-5543-A98D-2834445BE9A5}" type="datetime1">
              <a:rPr lang="en-US"/>
              <a:pPr lvl="0"/>
              <a:t>2/26/23</a:t>
            </a:fld>
            <a:endParaRPr lang="en-US"/>
          </a:p>
        </p:txBody>
      </p:sp>
      <p:sp>
        <p:nvSpPr>
          <p:cNvPr id="4" name="Footer Placeholder 3">
            <a:extLst>
              <a:ext uri="{FF2B5EF4-FFF2-40B4-BE49-F238E27FC236}">
                <a16:creationId xmlns:a16="http://schemas.microsoft.com/office/drawing/2014/main" id="{43F14639-E47B-2360-A92C-CD0F59388924}"/>
              </a:ext>
            </a:extLst>
          </p:cNvPr>
          <p:cNvSpPr txBox="1">
            <a:spLocks noGrp="1"/>
          </p:cNvSpPr>
          <p:nvPr>
            <p:ph type="ftr" sz="quarter" idx="9"/>
          </p:nvPr>
        </p:nvSpPr>
        <p:spPr/>
        <p:txBody>
          <a:bodyPr/>
          <a:lstStyle>
            <a:lvl1pPr>
              <a:defRPr/>
            </a:lvl1pPr>
          </a:lstStyle>
          <a:p>
            <a:pPr lvl="0"/>
            <a:endParaRPr lang="en-US"/>
          </a:p>
        </p:txBody>
      </p:sp>
      <p:sp>
        <p:nvSpPr>
          <p:cNvPr id="5" name="Slide Number Placeholder 4">
            <a:extLst>
              <a:ext uri="{FF2B5EF4-FFF2-40B4-BE49-F238E27FC236}">
                <a16:creationId xmlns:a16="http://schemas.microsoft.com/office/drawing/2014/main" id="{38598E41-1AF9-A4F0-505C-6575BDF63D8D}"/>
              </a:ext>
            </a:extLst>
          </p:cNvPr>
          <p:cNvSpPr txBox="1">
            <a:spLocks noGrp="1"/>
          </p:cNvSpPr>
          <p:nvPr>
            <p:ph type="sldNum" sz="quarter" idx="8"/>
          </p:nvPr>
        </p:nvSpPr>
        <p:spPr/>
        <p:txBody>
          <a:bodyPr/>
          <a:lstStyle>
            <a:lvl1pPr>
              <a:defRPr/>
            </a:lvl1pPr>
          </a:lstStyle>
          <a:p>
            <a:pPr lvl="0"/>
            <a:fld id="{57330EB9-E170-214B-A363-4E0751F8E65D}" type="slidenum">
              <a:t>‹#›</a:t>
            </a:fld>
            <a:endParaRPr lang="en-US"/>
          </a:p>
        </p:txBody>
      </p:sp>
    </p:spTree>
    <p:extLst>
      <p:ext uri="{BB962C8B-B14F-4D97-AF65-F5344CB8AC3E}">
        <p14:creationId xmlns:p14="http://schemas.microsoft.com/office/powerpoint/2010/main" val="1490354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5C08BC-65E7-338D-47D8-7B956DB27AEA}"/>
              </a:ext>
            </a:extLst>
          </p:cNvPr>
          <p:cNvSpPr txBox="1">
            <a:spLocks noGrp="1"/>
          </p:cNvSpPr>
          <p:nvPr>
            <p:ph type="dt" sz="half" idx="7"/>
          </p:nvPr>
        </p:nvSpPr>
        <p:spPr/>
        <p:txBody>
          <a:bodyPr/>
          <a:lstStyle>
            <a:lvl1pPr>
              <a:defRPr/>
            </a:lvl1pPr>
          </a:lstStyle>
          <a:p>
            <a:pPr lvl="0"/>
            <a:fld id="{B1EA3886-4187-F54E-AB1F-16041622F2D1}" type="datetime1">
              <a:rPr lang="en-US"/>
              <a:pPr lvl="0"/>
              <a:t>2/26/23</a:t>
            </a:fld>
            <a:endParaRPr lang="en-US"/>
          </a:p>
        </p:txBody>
      </p:sp>
      <p:sp>
        <p:nvSpPr>
          <p:cNvPr id="3" name="Footer Placeholder 2">
            <a:extLst>
              <a:ext uri="{FF2B5EF4-FFF2-40B4-BE49-F238E27FC236}">
                <a16:creationId xmlns:a16="http://schemas.microsoft.com/office/drawing/2014/main" id="{F349BB67-A06A-B273-521D-1FE85621E9C4}"/>
              </a:ext>
            </a:extLst>
          </p:cNvPr>
          <p:cNvSpPr txBox="1">
            <a:spLocks noGrp="1"/>
          </p:cNvSpPr>
          <p:nvPr>
            <p:ph type="ftr" sz="quarter" idx="9"/>
          </p:nvPr>
        </p:nvSpPr>
        <p:spPr/>
        <p:txBody>
          <a:bodyPr/>
          <a:lstStyle>
            <a:lvl1pPr>
              <a:defRPr/>
            </a:lvl1pPr>
          </a:lstStyle>
          <a:p>
            <a:pPr lvl="0"/>
            <a:endParaRPr lang="en-US"/>
          </a:p>
        </p:txBody>
      </p:sp>
      <p:sp>
        <p:nvSpPr>
          <p:cNvPr id="4" name="Slide Number Placeholder 3">
            <a:extLst>
              <a:ext uri="{FF2B5EF4-FFF2-40B4-BE49-F238E27FC236}">
                <a16:creationId xmlns:a16="http://schemas.microsoft.com/office/drawing/2014/main" id="{69DB9088-DC61-1412-1038-8482D4E68093}"/>
              </a:ext>
            </a:extLst>
          </p:cNvPr>
          <p:cNvSpPr txBox="1">
            <a:spLocks noGrp="1"/>
          </p:cNvSpPr>
          <p:nvPr>
            <p:ph type="sldNum" sz="quarter" idx="8"/>
          </p:nvPr>
        </p:nvSpPr>
        <p:spPr/>
        <p:txBody>
          <a:bodyPr/>
          <a:lstStyle>
            <a:lvl1pPr>
              <a:defRPr/>
            </a:lvl1pPr>
          </a:lstStyle>
          <a:p>
            <a:pPr lvl="0"/>
            <a:fld id="{030B02A7-CEA3-C142-ADF2-5072E5AACE51}" type="slidenum">
              <a:t>‹#›</a:t>
            </a:fld>
            <a:endParaRPr lang="en-US"/>
          </a:p>
        </p:txBody>
      </p:sp>
    </p:spTree>
    <p:extLst>
      <p:ext uri="{BB962C8B-B14F-4D97-AF65-F5344CB8AC3E}">
        <p14:creationId xmlns:p14="http://schemas.microsoft.com/office/powerpoint/2010/main" val="298691078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EE4E6-4442-773D-B86A-50D1C60FCCDA}"/>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p>
        </p:txBody>
      </p:sp>
      <p:sp>
        <p:nvSpPr>
          <p:cNvPr id="3" name="Content Placeholder 2">
            <a:extLst>
              <a:ext uri="{FF2B5EF4-FFF2-40B4-BE49-F238E27FC236}">
                <a16:creationId xmlns:a16="http://schemas.microsoft.com/office/drawing/2014/main" id="{3CCD2B14-69DC-337C-0693-2F19F1C3D0D8}"/>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59B3F3-D997-FFDE-440C-CE4E16294E13}"/>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Edit Master text styles</a:t>
            </a:r>
          </a:p>
        </p:txBody>
      </p:sp>
      <p:sp>
        <p:nvSpPr>
          <p:cNvPr id="5" name="Date Placeholder 4">
            <a:extLst>
              <a:ext uri="{FF2B5EF4-FFF2-40B4-BE49-F238E27FC236}">
                <a16:creationId xmlns:a16="http://schemas.microsoft.com/office/drawing/2014/main" id="{B4405637-0E31-ACF6-3919-62FA09A124F0}"/>
              </a:ext>
            </a:extLst>
          </p:cNvPr>
          <p:cNvSpPr txBox="1">
            <a:spLocks noGrp="1"/>
          </p:cNvSpPr>
          <p:nvPr>
            <p:ph type="dt" sz="half" idx="7"/>
          </p:nvPr>
        </p:nvSpPr>
        <p:spPr/>
        <p:txBody>
          <a:bodyPr/>
          <a:lstStyle>
            <a:lvl1pPr>
              <a:defRPr/>
            </a:lvl1pPr>
          </a:lstStyle>
          <a:p>
            <a:pPr lvl="0"/>
            <a:fld id="{286E8290-1C71-4549-B41D-8199706B95BD}" type="datetime1">
              <a:rPr lang="en-US"/>
              <a:pPr lvl="0"/>
              <a:t>2/26/23</a:t>
            </a:fld>
            <a:endParaRPr lang="en-US"/>
          </a:p>
        </p:txBody>
      </p:sp>
      <p:sp>
        <p:nvSpPr>
          <p:cNvPr id="6" name="Footer Placeholder 5">
            <a:extLst>
              <a:ext uri="{FF2B5EF4-FFF2-40B4-BE49-F238E27FC236}">
                <a16:creationId xmlns:a16="http://schemas.microsoft.com/office/drawing/2014/main" id="{ABDD266B-3882-00C8-B29D-39F81C69C7CF}"/>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243DEA4E-346D-0D6C-4624-E786E8EB5507}"/>
              </a:ext>
            </a:extLst>
          </p:cNvPr>
          <p:cNvSpPr txBox="1">
            <a:spLocks noGrp="1"/>
          </p:cNvSpPr>
          <p:nvPr>
            <p:ph type="sldNum" sz="quarter" idx="8"/>
          </p:nvPr>
        </p:nvSpPr>
        <p:spPr/>
        <p:txBody>
          <a:bodyPr/>
          <a:lstStyle>
            <a:lvl1pPr>
              <a:defRPr/>
            </a:lvl1pPr>
          </a:lstStyle>
          <a:p>
            <a:pPr lvl="0"/>
            <a:fld id="{DB26F4BC-4707-8F4A-84EA-72B483CF4C0E}" type="slidenum">
              <a:t>‹#›</a:t>
            </a:fld>
            <a:endParaRPr lang="en-US"/>
          </a:p>
        </p:txBody>
      </p:sp>
    </p:spTree>
    <p:extLst>
      <p:ext uri="{BB962C8B-B14F-4D97-AF65-F5344CB8AC3E}">
        <p14:creationId xmlns:p14="http://schemas.microsoft.com/office/powerpoint/2010/main" val="90094168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CE3A7-E2CA-AB7D-D4D9-0AB494C3A645}"/>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p>
        </p:txBody>
      </p:sp>
      <p:sp>
        <p:nvSpPr>
          <p:cNvPr id="3" name="Picture Placeholder 2">
            <a:extLst>
              <a:ext uri="{FF2B5EF4-FFF2-40B4-BE49-F238E27FC236}">
                <a16:creationId xmlns:a16="http://schemas.microsoft.com/office/drawing/2014/main" id="{BF8F1C59-2D01-7AEC-6ABE-2FB3FB229504}"/>
              </a:ext>
            </a:extLst>
          </p:cNvPr>
          <p:cNvSpPr txBox="1">
            <a:spLocks noGrp="1"/>
          </p:cNvSpPr>
          <p:nvPr>
            <p:ph type="pic" idx="1"/>
          </p:nvPr>
        </p:nvSpPr>
        <p:spPr>
          <a:xfrm>
            <a:off x="5183184" y="987423"/>
            <a:ext cx="6172200" cy="4873623"/>
          </a:xfrm>
        </p:spPr>
        <p:txBody>
          <a:bodyPr/>
          <a:lstStyle>
            <a:lvl1pPr marL="0" indent="0">
              <a:buNone/>
              <a:defRPr sz="3200"/>
            </a:lvl1pPr>
          </a:lstStyle>
          <a:p>
            <a:pPr lvl="0"/>
            <a:endParaRPr lang="en-US"/>
          </a:p>
        </p:txBody>
      </p:sp>
      <p:sp>
        <p:nvSpPr>
          <p:cNvPr id="4" name="Text Placeholder 3">
            <a:extLst>
              <a:ext uri="{FF2B5EF4-FFF2-40B4-BE49-F238E27FC236}">
                <a16:creationId xmlns:a16="http://schemas.microsoft.com/office/drawing/2014/main" id="{64E96D4A-3C0E-FA4A-2660-BB81461FB2FB}"/>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Edit Master text styles</a:t>
            </a:r>
          </a:p>
        </p:txBody>
      </p:sp>
      <p:sp>
        <p:nvSpPr>
          <p:cNvPr id="5" name="Date Placeholder 4">
            <a:extLst>
              <a:ext uri="{FF2B5EF4-FFF2-40B4-BE49-F238E27FC236}">
                <a16:creationId xmlns:a16="http://schemas.microsoft.com/office/drawing/2014/main" id="{EE1A3662-8FB9-29FB-3416-6E3AAEF6793F}"/>
              </a:ext>
            </a:extLst>
          </p:cNvPr>
          <p:cNvSpPr txBox="1">
            <a:spLocks noGrp="1"/>
          </p:cNvSpPr>
          <p:nvPr>
            <p:ph type="dt" sz="half" idx="7"/>
          </p:nvPr>
        </p:nvSpPr>
        <p:spPr/>
        <p:txBody>
          <a:bodyPr/>
          <a:lstStyle>
            <a:lvl1pPr>
              <a:defRPr/>
            </a:lvl1pPr>
          </a:lstStyle>
          <a:p>
            <a:pPr lvl="0"/>
            <a:fld id="{A8C51ECE-B075-624F-A51C-60B863E6C26E}" type="datetime1">
              <a:rPr lang="en-US"/>
              <a:pPr lvl="0"/>
              <a:t>2/26/23</a:t>
            </a:fld>
            <a:endParaRPr lang="en-US"/>
          </a:p>
        </p:txBody>
      </p:sp>
      <p:sp>
        <p:nvSpPr>
          <p:cNvPr id="6" name="Footer Placeholder 5">
            <a:extLst>
              <a:ext uri="{FF2B5EF4-FFF2-40B4-BE49-F238E27FC236}">
                <a16:creationId xmlns:a16="http://schemas.microsoft.com/office/drawing/2014/main" id="{15BEF744-958C-93EF-69F3-57F785509721}"/>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E4092D79-739B-41DF-2F45-7514ECCBC879}"/>
              </a:ext>
            </a:extLst>
          </p:cNvPr>
          <p:cNvSpPr txBox="1">
            <a:spLocks noGrp="1"/>
          </p:cNvSpPr>
          <p:nvPr>
            <p:ph type="sldNum" sz="quarter" idx="8"/>
          </p:nvPr>
        </p:nvSpPr>
        <p:spPr/>
        <p:txBody>
          <a:bodyPr/>
          <a:lstStyle>
            <a:lvl1pPr>
              <a:defRPr/>
            </a:lvl1pPr>
          </a:lstStyle>
          <a:p>
            <a:pPr lvl="0"/>
            <a:fld id="{E7357DD6-3011-794F-8FCB-FE3B37AB2DFB}" type="slidenum">
              <a:t>‹#›</a:t>
            </a:fld>
            <a:endParaRPr lang="en-US"/>
          </a:p>
        </p:txBody>
      </p:sp>
    </p:spTree>
    <p:extLst>
      <p:ext uri="{BB962C8B-B14F-4D97-AF65-F5344CB8AC3E}">
        <p14:creationId xmlns:p14="http://schemas.microsoft.com/office/powerpoint/2010/main" val="3778992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D0BE4E-5988-53B6-3420-E8464227DEC8}"/>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58081903-0C68-5DC4-8B74-7CBB94D3C428}"/>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5E102A-F8BE-A3FC-1653-CCCB852DC951}"/>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fld id="{4CCE0F23-944E-1845-B93A-15EFF3E88597}" type="datetime1">
              <a:rPr lang="en-US"/>
              <a:pPr lvl="0"/>
              <a:t>2/26/23</a:t>
            </a:fld>
            <a:endParaRPr lang="en-US"/>
          </a:p>
        </p:txBody>
      </p:sp>
      <p:sp>
        <p:nvSpPr>
          <p:cNvPr id="5" name="Footer Placeholder 4">
            <a:extLst>
              <a:ext uri="{FF2B5EF4-FFF2-40B4-BE49-F238E27FC236}">
                <a16:creationId xmlns:a16="http://schemas.microsoft.com/office/drawing/2014/main" id="{B29B5DB6-5DE9-DD78-EFA8-5BED164B735C}"/>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endParaRPr lang="en-US"/>
          </a:p>
        </p:txBody>
      </p:sp>
      <p:sp>
        <p:nvSpPr>
          <p:cNvPr id="6" name="Slide Number Placeholder 5">
            <a:extLst>
              <a:ext uri="{FF2B5EF4-FFF2-40B4-BE49-F238E27FC236}">
                <a16:creationId xmlns:a16="http://schemas.microsoft.com/office/drawing/2014/main" id="{E97A1A3D-737C-D598-A5E4-6586406F69FD}"/>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fld id="{1114275D-1EF5-6648-B0BB-E5E939A300F9}" type="slidenum">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commons.wikimedia.org/wiki/File:A_map_of_the_colony_of_Rhode_Island,_with_the_adjacent_parts_of_Connecticut,_Massachusetts_Bay,_&amp;c._(4579312892).jpg" TargetMode="External"/><Relationship Id="rId2" Type="http://schemas.openxmlformats.org/officeDocument/2006/relationships/image" Target="../media/image1.png"/><Relationship Id="rId1" Type="http://schemas.openxmlformats.org/officeDocument/2006/relationships/slideLayout" Target="../slideLayouts/slideLayout8.xml"/><Relationship Id="rId4" Type="http://schemas.openxmlformats.org/officeDocument/2006/relationships/hyperlink" Target="https://creativecommons.org/licenses/by-sa/3.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6.tmp"/><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7.tmp"/><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18.tmp"/><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19.tmp"/><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20.tmp"/><Relationship Id="rId1" Type="http://schemas.openxmlformats.org/officeDocument/2006/relationships/slideLayout" Target="../slideLayouts/slideLayout7.xml"/><Relationship Id="rId4" Type="http://schemas.openxmlformats.org/officeDocument/2006/relationships/chart" Target="../charts/chart11.xml"/></Relationships>
</file>

<file path=ppt/slides/_rels/slide2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21.tmp"/><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22.tmp"/><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g&amp;ehk=A1SVUmN7bfVLfJIAlvb70A&amp;r=0&amp;pid=OfficeInsert"/><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8.tmp"/><Relationship Id="rId4" Type="http://schemas.openxmlformats.org/officeDocument/2006/relationships/image" Target="../media/image27.tmp"/></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team8lp4.wikispaces.com/XYZ+affair" TargetMode="External"/><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hyperlink" Target="https://creativecommons.org/licenses/by-sa/3.0/"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flickr.com/photos/69613400@N06/8223098211/" TargetMode="External"/><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hyperlink" Target="https://creativecommons.org/licenses/by-nd/2.0/"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heirloomsreunited.blogspot.com/2012/06/1813-massachusetts-law-authorizing.html" TargetMode="External"/><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hyperlink" Target="https://creativecommons.org/licenses/by-nc-nd/3.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AD64EE90-8240-7125-DFFB-6A1CDDAB0C1D}"/>
              </a:ext>
            </a:extLst>
          </p:cNvPr>
          <p:cNvSpPr txBox="1">
            <a:spLocks noGrp="1"/>
          </p:cNvSpPr>
          <p:nvPr>
            <p:ph type="subTitle" idx="1"/>
          </p:nvPr>
        </p:nvSpPr>
        <p:spPr>
          <a:xfrm>
            <a:off x="1602184" y="2443944"/>
            <a:ext cx="9144000" cy="1655758"/>
          </a:xfrm>
        </p:spPr>
        <p:txBody>
          <a:bodyPr>
            <a:noAutofit/>
          </a:bodyPr>
          <a:lstStyle/>
          <a:p>
            <a:pPr lvl="0"/>
            <a:r>
              <a:rPr lang="en-US" sz="3600" b="1">
                <a:solidFill>
                  <a:srgbClr val="FF0000"/>
                </a:solidFill>
                <a:latin typeface="Imprint MT Shadow" pitchFamily="82"/>
              </a:rPr>
              <a:t>School funding in Massachusetts:</a:t>
            </a:r>
          </a:p>
          <a:p>
            <a:pPr lvl="0"/>
            <a:r>
              <a:rPr lang="en-US" sz="3200" b="1">
                <a:solidFill>
                  <a:srgbClr val="00B050"/>
                </a:solidFill>
                <a:latin typeface="Imprint MT Shadow" pitchFamily="82"/>
              </a:rPr>
              <a:t>How it works, </a:t>
            </a:r>
            <a:r>
              <a:rPr lang="en-US" sz="3200" b="1">
                <a:solidFill>
                  <a:srgbClr val="FFC000"/>
                </a:solidFill>
                <a:latin typeface="Imprint MT Shadow" pitchFamily="82"/>
              </a:rPr>
              <a:t>how it doesn’t, </a:t>
            </a:r>
          </a:p>
          <a:p>
            <a:pPr lvl="0"/>
            <a:r>
              <a:rPr lang="en-US" sz="3200" b="1">
                <a:solidFill>
                  <a:srgbClr val="0070C0"/>
                </a:solidFill>
                <a:latin typeface="Imprint MT Shadow" pitchFamily="82"/>
              </a:rPr>
              <a:t>how it’s spent, </a:t>
            </a:r>
            <a:r>
              <a:rPr lang="en-US" sz="3200" b="1">
                <a:solidFill>
                  <a:srgbClr val="7030A0"/>
                </a:solidFill>
                <a:latin typeface="Imprint MT Shadow" pitchFamily="82"/>
              </a:rPr>
              <a:t>and who decides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p:cTn id="8"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p:cTn id="13" dur="500" fill="hold"/>
                                        <p:tgtEl>
                                          <p:spTgt spid="2">
                                            <p:txEl>
                                              <p:pRg st="2" end="2"/>
                                            </p:txEl>
                                          </p:spTgt>
                                        </p:tgtEl>
                                        <p:attrNameLst>
                                          <p:attrName>ppt_x</p:attrName>
                                        </p:attrNameLst>
                                      </p:cBhvr>
                                      <p:tavLst>
                                        <p:tav tm="0">
                                          <p:val>
                                            <p:strVal val="1+#ppt_w/2"/>
                                          </p:val>
                                        </p:tav>
                                        <p:tav tm="100000">
                                          <p:val>
                                            <p:strVal val="#ppt_x"/>
                                          </p:val>
                                        </p:tav>
                                      </p:tavLst>
                                    </p:anim>
                                    <p:anim calcmode="lin" valueType="num">
                                      <p:cBhvr>
                                        <p:cTn id="14"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name="Slide2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63E38-C7E3-EF7D-D17F-9A613FBA01C1}"/>
              </a:ext>
            </a:extLst>
          </p:cNvPr>
          <p:cNvSpPr txBox="1">
            <a:spLocks noGrp="1"/>
          </p:cNvSpPr>
          <p:nvPr>
            <p:ph type="title"/>
          </p:nvPr>
        </p:nvSpPr>
        <p:spPr>
          <a:xfrm>
            <a:off x="838203" y="365129"/>
            <a:ext cx="10515600" cy="707535"/>
          </a:xfrm>
        </p:spPr>
        <p:txBody>
          <a:bodyPr/>
          <a:lstStyle/>
          <a:p>
            <a:pPr lvl="0"/>
            <a:r>
              <a:rPr lang="en-US"/>
              <a:t>Foundation budget rates: House 1 FY24</a:t>
            </a:r>
          </a:p>
        </p:txBody>
      </p:sp>
      <p:graphicFrame>
        <p:nvGraphicFramePr>
          <p:cNvPr id="3" name="Content Placeholder 5">
            <a:extLst>
              <a:ext uri="{FF2B5EF4-FFF2-40B4-BE49-F238E27FC236}">
                <a16:creationId xmlns:a16="http://schemas.microsoft.com/office/drawing/2014/main" id="{DDCDA954-53F5-B6EC-372D-ACACB3AC9A05}"/>
              </a:ext>
            </a:extLst>
          </p:cNvPr>
          <p:cNvGraphicFramePr>
            <a:graphicFrameLocks noGrp="1"/>
          </p:cNvGraphicFramePr>
          <p:nvPr>
            <p:ph idx="1"/>
          </p:nvPr>
        </p:nvGraphicFramePr>
        <p:xfrm>
          <a:off x="838203" y="1072664"/>
          <a:ext cx="10515600" cy="5103769"/>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217">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8087D8-BAE0-68C5-2150-177850C4F654}"/>
              </a:ext>
            </a:extLst>
          </p:cNvPr>
          <p:cNvPicPr>
            <a:picLocks noChangeAspect="1"/>
          </p:cNvPicPr>
          <p:nvPr/>
        </p:nvPicPr>
        <p:blipFill>
          <a:blip r:embed="rId2"/>
          <a:stretch>
            <a:fillRect/>
          </a:stretch>
        </p:blipFill>
        <p:spPr>
          <a:xfrm>
            <a:off x="8139613" y="3061072"/>
            <a:ext cx="3386178" cy="3826187"/>
          </a:xfrm>
          <a:prstGeom prst="rect">
            <a:avLst/>
          </a:prstGeom>
          <a:noFill/>
          <a:ln cap="flat">
            <a:noFill/>
          </a:ln>
        </p:spPr>
      </p:pic>
      <p:sp>
        <p:nvSpPr>
          <p:cNvPr id="3" name="Rectangle 2">
            <a:extLst>
              <a:ext uri="{FF2B5EF4-FFF2-40B4-BE49-F238E27FC236}">
                <a16:creationId xmlns:a16="http://schemas.microsoft.com/office/drawing/2014/main" id="{A5D70C30-661D-FF31-5A74-CD0C3F614D72}"/>
              </a:ext>
            </a:extLst>
          </p:cNvPr>
          <p:cNvSpPr/>
          <p:nvPr/>
        </p:nvSpPr>
        <p:spPr>
          <a:xfrm>
            <a:off x="3200400" y="3810003"/>
            <a:ext cx="5124992" cy="2328336"/>
          </a:xfrm>
          <a:prstGeom prst="rect">
            <a:avLst/>
          </a:prstGeom>
          <a:solidFill>
            <a:srgbClr val="4472C4"/>
          </a:solidFill>
          <a:ln w="12701" cap="flat">
            <a:solidFill>
              <a:srgbClr val="00206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800" b="0" i="0" u="none" strike="noStrike" kern="1200" cap="none" spc="0" baseline="0">
                <a:solidFill>
                  <a:srgbClr val="FFFFFF"/>
                </a:solidFill>
                <a:uFillTx/>
                <a:latin typeface="Calibri Light" pitchFamily="34"/>
                <a:cs typeface="Calibri Light" pitchFamily="34"/>
              </a:rPr>
              <a:t>Base foundation amount</a:t>
            </a:r>
          </a:p>
        </p:txBody>
      </p:sp>
      <p:grpSp>
        <p:nvGrpSpPr>
          <p:cNvPr id="4" name="Diagram 5">
            <a:extLst>
              <a:ext uri="{FF2B5EF4-FFF2-40B4-BE49-F238E27FC236}">
                <a16:creationId xmlns:a16="http://schemas.microsoft.com/office/drawing/2014/main" id="{2B5F6C4C-5897-3135-B436-E19DA30A5C39}"/>
              </a:ext>
            </a:extLst>
          </p:cNvPr>
          <p:cNvGrpSpPr/>
          <p:nvPr/>
        </p:nvGrpSpPr>
        <p:grpSpPr>
          <a:xfrm>
            <a:off x="3200400" y="1055912"/>
            <a:ext cx="5124992" cy="2633700"/>
            <a:chOff x="3200400" y="1055912"/>
            <a:chExt cx="5124992" cy="2633700"/>
          </a:xfrm>
        </p:grpSpPr>
        <p:sp>
          <p:nvSpPr>
            <p:cNvPr id="5" name="Freeform 4">
              <a:extLst>
                <a:ext uri="{FF2B5EF4-FFF2-40B4-BE49-F238E27FC236}">
                  <a16:creationId xmlns:a16="http://schemas.microsoft.com/office/drawing/2014/main" id="{F6864E42-DA02-D8DA-E161-DA8ED0FDF1E8}"/>
                </a:ext>
              </a:extLst>
            </p:cNvPr>
            <p:cNvSpPr/>
            <p:nvPr/>
          </p:nvSpPr>
          <p:spPr>
            <a:xfrm>
              <a:off x="3200400" y="1055912"/>
              <a:ext cx="5124992" cy="1254145"/>
            </a:xfrm>
            <a:custGeom>
              <a:avLst/>
              <a:gdLst>
                <a:gd name="f0" fmla="val 10800000"/>
                <a:gd name="f1" fmla="val 5400000"/>
                <a:gd name="f2" fmla="val 180"/>
                <a:gd name="f3" fmla="val w"/>
                <a:gd name="f4" fmla="val h"/>
                <a:gd name="f5" fmla="val 0"/>
                <a:gd name="f6" fmla="val 5124994"/>
                <a:gd name="f7" fmla="val 1254142"/>
                <a:gd name="f8" fmla="val 125414"/>
                <a:gd name="f9" fmla="val 56150"/>
                <a:gd name="f10" fmla="val 4999580"/>
                <a:gd name="f11" fmla="val 5068844"/>
                <a:gd name="f12" fmla="val 1128728"/>
                <a:gd name="f13" fmla="val 1197992"/>
                <a:gd name="f14" fmla="+- 0 0 -90"/>
                <a:gd name="f15" fmla="*/ f3 1 5124994"/>
                <a:gd name="f16" fmla="*/ f4 1 1254142"/>
                <a:gd name="f17" fmla="val f5"/>
                <a:gd name="f18" fmla="val f6"/>
                <a:gd name="f19" fmla="val f7"/>
                <a:gd name="f20" fmla="*/ f14 f0 1"/>
                <a:gd name="f21" fmla="+- f19 0 f17"/>
                <a:gd name="f22" fmla="+- f18 0 f17"/>
                <a:gd name="f23" fmla="*/ f20 1 f2"/>
                <a:gd name="f24" fmla="*/ f22 1 5124994"/>
                <a:gd name="f25" fmla="*/ f21 1 1254142"/>
                <a:gd name="f26" fmla="*/ 0 f22 1"/>
                <a:gd name="f27" fmla="*/ 125414 f21 1"/>
                <a:gd name="f28" fmla="*/ 125414 f22 1"/>
                <a:gd name="f29" fmla="*/ 0 f21 1"/>
                <a:gd name="f30" fmla="*/ 4999580 f22 1"/>
                <a:gd name="f31" fmla="*/ 5124994 f22 1"/>
                <a:gd name="f32" fmla="*/ 1128728 f21 1"/>
                <a:gd name="f33" fmla="*/ 1254142 f21 1"/>
                <a:gd name="f34" fmla="+- f23 0 f1"/>
                <a:gd name="f35" fmla="*/ f26 1 5124994"/>
                <a:gd name="f36" fmla="*/ f27 1 1254142"/>
                <a:gd name="f37" fmla="*/ f28 1 5124994"/>
                <a:gd name="f38" fmla="*/ f29 1 1254142"/>
                <a:gd name="f39" fmla="*/ f30 1 5124994"/>
                <a:gd name="f40" fmla="*/ f31 1 5124994"/>
                <a:gd name="f41" fmla="*/ f32 1 1254142"/>
                <a:gd name="f42" fmla="*/ f33 1 1254142"/>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5124994" h="1254142">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solidFill>
            <a:ln w="12701" cap="flat">
              <a:solidFill>
                <a:srgbClr val="3D67B1"/>
              </a:solidFill>
              <a:prstDash val="solid"/>
              <a:miter/>
            </a:ln>
          </p:spPr>
          <p:txBody>
            <a:bodyPr vert="horz" wrap="square" lIns="1283762" tIns="133346" rIns="133346" bIns="133346" anchor="ctr" anchorCtr="0" compatLnSpc="1">
              <a:noAutofit/>
            </a:bodyPr>
            <a:lstStyle/>
            <a:p>
              <a:pPr marL="0" marR="0" lvl="0" indent="0" algn="l" defTabSz="1555751" rtl="0" fontAlgn="auto" hangingPunct="1">
                <a:lnSpc>
                  <a:spcPct val="90000"/>
                </a:lnSpc>
                <a:spcBef>
                  <a:spcPts val="0"/>
                </a:spcBef>
                <a:spcAft>
                  <a:spcPts val="1500"/>
                </a:spcAft>
                <a:buNone/>
                <a:tabLst/>
                <a:defRPr sz="1800" b="0" i="0" u="none" strike="noStrike" kern="0" cap="none" spc="0" baseline="0">
                  <a:solidFill>
                    <a:srgbClr val="000000"/>
                  </a:solidFill>
                  <a:uFillTx/>
                </a:defRPr>
              </a:pPr>
              <a:r>
                <a:rPr lang="en-US" sz="3500" b="0" i="0" u="none" strike="noStrike" kern="1200" cap="none" spc="0" baseline="0">
                  <a:solidFill>
                    <a:srgbClr val="000000"/>
                  </a:solidFill>
                  <a:uFillTx/>
                  <a:latin typeface="Calibri"/>
                </a:rPr>
                <a:t>English Learner increment</a:t>
              </a:r>
            </a:p>
          </p:txBody>
        </p:sp>
        <p:sp>
          <p:nvSpPr>
            <p:cNvPr id="6" name="Freeform 5">
              <a:extLst>
                <a:ext uri="{FF2B5EF4-FFF2-40B4-BE49-F238E27FC236}">
                  <a16:creationId xmlns:a16="http://schemas.microsoft.com/office/drawing/2014/main" id="{DD832A70-7841-E554-FAC1-98F8284C9F33}"/>
                </a:ext>
              </a:extLst>
            </p:cNvPr>
            <p:cNvSpPr/>
            <p:nvPr/>
          </p:nvSpPr>
          <p:spPr>
            <a:xfrm>
              <a:off x="3325809" y="1181331"/>
              <a:ext cx="1024996" cy="1003316"/>
            </a:xfrm>
            <a:custGeom>
              <a:avLst>
                <a:gd name="f0" fmla="val 216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6699"/>
            </a:solidFill>
            <a:ln w="12701" cap="flat">
              <a:solidFill>
                <a:srgbClr val="3D67B1"/>
              </a:solidFill>
              <a:prstDash val="solid"/>
              <a:miter/>
            </a:ln>
          </p:spPr>
          <p:txBody>
            <a:bodyPr lIns="0" tIns="0" rIns="0" bIns="0"/>
            <a:lstStyle/>
            <a:p>
              <a:endParaRPr lang="en-US"/>
            </a:p>
          </p:txBody>
        </p:sp>
        <p:sp>
          <p:nvSpPr>
            <p:cNvPr id="7" name="Freeform 6">
              <a:extLst>
                <a:ext uri="{FF2B5EF4-FFF2-40B4-BE49-F238E27FC236}">
                  <a16:creationId xmlns:a16="http://schemas.microsoft.com/office/drawing/2014/main" id="{E5D2A0A4-5714-7BBC-ECCD-5035E083223B}"/>
                </a:ext>
              </a:extLst>
            </p:cNvPr>
            <p:cNvSpPr/>
            <p:nvPr/>
          </p:nvSpPr>
          <p:spPr>
            <a:xfrm>
              <a:off x="3200400" y="2435467"/>
              <a:ext cx="5124992" cy="1254145"/>
            </a:xfrm>
            <a:custGeom>
              <a:avLst/>
              <a:gdLst>
                <a:gd name="f0" fmla="val 10800000"/>
                <a:gd name="f1" fmla="val 5400000"/>
                <a:gd name="f2" fmla="val 180"/>
                <a:gd name="f3" fmla="val w"/>
                <a:gd name="f4" fmla="val h"/>
                <a:gd name="f5" fmla="val 0"/>
                <a:gd name="f6" fmla="val 5124994"/>
                <a:gd name="f7" fmla="val 1254142"/>
                <a:gd name="f8" fmla="val 125414"/>
                <a:gd name="f9" fmla="val 56150"/>
                <a:gd name="f10" fmla="val 4999580"/>
                <a:gd name="f11" fmla="val 5068844"/>
                <a:gd name="f12" fmla="val 1128728"/>
                <a:gd name="f13" fmla="val 1197992"/>
                <a:gd name="f14" fmla="+- 0 0 -90"/>
                <a:gd name="f15" fmla="*/ f3 1 5124994"/>
                <a:gd name="f16" fmla="*/ f4 1 1254142"/>
                <a:gd name="f17" fmla="val f5"/>
                <a:gd name="f18" fmla="val f6"/>
                <a:gd name="f19" fmla="val f7"/>
                <a:gd name="f20" fmla="*/ f14 f0 1"/>
                <a:gd name="f21" fmla="+- f19 0 f17"/>
                <a:gd name="f22" fmla="+- f18 0 f17"/>
                <a:gd name="f23" fmla="*/ f20 1 f2"/>
                <a:gd name="f24" fmla="*/ f22 1 5124994"/>
                <a:gd name="f25" fmla="*/ f21 1 1254142"/>
                <a:gd name="f26" fmla="*/ 0 f22 1"/>
                <a:gd name="f27" fmla="*/ 125414 f21 1"/>
                <a:gd name="f28" fmla="*/ 125414 f22 1"/>
                <a:gd name="f29" fmla="*/ 0 f21 1"/>
                <a:gd name="f30" fmla="*/ 4999580 f22 1"/>
                <a:gd name="f31" fmla="*/ 5124994 f22 1"/>
                <a:gd name="f32" fmla="*/ 1128728 f21 1"/>
                <a:gd name="f33" fmla="*/ 1254142 f21 1"/>
                <a:gd name="f34" fmla="+- f23 0 f1"/>
                <a:gd name="f35" fmla="*/ f26 1 5124994"/>
                <a:gd name="f36" fmla="*/ f27 1 1254142"/>
                <a:gd name="f37" fmla="*/ f28 1 5124994"/>
                <a:gd name="f38" fmla="*/ f29 1 1254142"/>
                <a:gd name="f39" fmla="*/ f30 1 5124994"/>
                <a:gd name="f40" fmla="*/ f31 1 5124994"/>
                <a:gd name="f41" fmla="*/ f32 1 1254142"/>
                <a:gd name="f42" fmla="*/ f33 1 1254142"/>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5124994" h="1254142">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solidFill>
            <a:ln w="12701" cap="flat">
              <a:solidFill>
                <a:srgbClr val="3D67B1"/>
              </a:solidFill>
              <a:prstDash val="solid"/>
              <a:miter/>
            </a:ln>
          </p:spPr>
          <p:txBody>
            <a:bodyPr vert="horz" wrap="square" lIns="1283762" tIns="133346" rIns="133346" bIns="133346" anchor="ctr" anchorCtr="0" compatLnSpc="1">
              <a:noAutofit/>
            </a:bodyPr>
            <a:lstStyle/>
            <a:p>
              <a:pPr marL="0" marR="0" lvl="0" indent="0" algn="l" defTabSz="1555751" rtl="0" fontAlgn="auto" hangingPunct="1">
                <a:lnSpc>
                  <a:spcPct val="90000"/>
                </a:lnSpc>
                <a:spcBef>
                  <a:spcPts val="0"/>
                </a:spcBef>
                <a:spcAft>
                  <a:spcPts val="1500"/>
                </a:spcAft>
                <a:buNone/>
                <a:tabLst/>
                <a:defRPr sz="1800" b="0" i="0" u="none" strike="noStrike" kern="0" cap="none" spc="0" baseline="0">
                  <a:solidFill>
                    <a:srgbClr val="000000"/>
                  </a:solidFill>
                  <a:uFillTx/>
                </a:defRPr>
              </a:pPr>
              <a:r>
                <a:rPr lang="en-US" sz="3500" b="0" i="0" u="none" strike="noStrike" kern="1200" cap="none" spc="0" baseline="0">
                  <a:solidFill>
                    <a:srgbClr val="000000"/>
                  </a:solidFill>
                  <a:uFillTx/>
                  <a:latin typeface="Calibri"/>
                </a:rPr>
                <a:t>Low income increment</a:t>
              </a:r>
            </a:p>
          </p:txBody>
        </p:sp>
        <p:sp>
          <p:nvSpPr>
            <p:cNvPr id="8" name="Freeform 7">
              <a:extLst>
                <a:ext uri="{FF2B5EF4-FFF2-40B4-BE49-F238E27FC236}">
                  <a16:creationId xmlns:a16="http://schemas.microsoft.com/office/drawing/2014/main" id="{BCDD9E64-97F2-6925-3BE0-3E8FAA676CB6}"/>
                </a:ext>
              </a:extLst>
            </p:cNvPr>
            <p:cNvSpPr/>
            <p:nvPr/>
          </p:nvSpPr>
          <p:spPr>
            <a:xfrm>
              <a:off x="3325809" y="2560886"/>
              <a:ext cx="1024996" cy="1003316"/>
            </a:xfrm>
            <a:custGeom>
              <a:avLst>
                <a:gd name="f0" fmla="val 216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blipFill>
              <a:blip r:embed="rId3">
                <a:alphaModFix/>
              </a:blip>
              <a:tile/>
            </a:blipFill>
            <a:ln w="12701" cap="flat">
              <a:solidFill>
                <a:srgbClr val="3D67B1"/>
              </a:solidFill>
              <a:prstDash val="solid"/>
              <a:miter/>
            </a:ln>
          </p:spPr>
          <p:txBody>
            <a:bodyPr lIns="0" tIns="0" rIns="0" bIns="0"/>
            <a:lstStyle/>
            <a:p>
              <a:endParaRPr lang="en-US"/>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20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C3BB7-B473-985F-4881-0D1B12F849FD}"/>
              </a:ext>
            </a:extLst>
          </p:cNvPr>
          <p:cNvSpPr txBox="1">
            <a:spLocks noGrp="1"/>
          </p:cNvSpPr>
          <p:nvPr>
            <p:ph type="title"/>
          </p:nvPr>
        </p:nvSpPr>
        <p:spPr>
          <a:xfrm>
            <a:off x="2636041" y="257175"/>
            <a:ext cx="8155780" cy="745629"/>
          </a:xfrm>
        </p:spPr>
        <p:txBody>
          <a:bodyPr/>
          <a:lstStyle/>
          <a:p>
            <a:pPr lvl="0"/>
            <a:r>
              <a:rPr lang="en-US" sz="3200">
                <a:latin typeface="Roboto"/>
              </a:rPr>
              <a:t>English learners increment: House 1 FY24</a:t>
            </a:r>
          </a:p>
        </p:txBody>
      </p:sp>
      <p:graphicFrame>
        <p:nvGraphicFramePr>
          <p:cNvPr id="3" name="Chart 8">
            <a:extLst>
              <a:ext uri="{FF2B5EF4-FFF2-40B4-BE49-F238E27FC236}">
                <a16:creationId xmlns:a16="http://schemas.microsoft.com/office/drawing/2014/main" id="{9A5461B9-C4BE-F03D-4E4B-C0ECB3DAACB1}"/>
              </a:ext>
            </a:extLst>
          </p:cNvPr>
          <p:cNvGraphicFramePr/>
          <p:nvPr/>
        </p:nvGraphicFramePr>
        <p:xfrm>
          <a:off x="799798" y="868067"/>
          <a:ext cx="10846000" cy="5732748"/>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name="Slide209">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AAE9CCE4-E972-76DB-0D06-DA61AFEF6DF5}"/>
              </a:ext>
            </a:extLst>
          </p:cNvPr>
          <p:cNvSpPr txBox="1"/>
          <p:nvPr/>
        </p:nvSpPr>
        <p:spPr>
          <a:xfrm>
            <a:off x="4014673" y="302465"/>
            <a:ext cx="5176948" cy="55399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000" b="0" i="0" u="none" strike="noStrike" kern="1200" cap="none" spc="0" baseline="0">
                <a:solidFill>
                  <a:srgbClr val="000000"/>
                </a:solidFill>
                <a:uFillTx/>
                <a:latin typeface="Roboto"/>
              </a:rPr>
              <a:t>Low income: House 1 FY24</a:t>
            </a:r>
          </a:p>
        </p:txBody>
      </p:sp>
      <p:graphicFrame>
        <p:nvGraphicFramePr>
          <p:cNvPr id="3" name="Chart 6">
            <a:extLst>
              <a:ext uri="{FF2B5EF4-FFF2-40B4-BE49-F238E27FC236}">
                <a16:creationId xmlns:a16="http://schemas.microsoft.com/office/drawing/2014/main" id="{7E7AA6B5-FA5E-B001-9741-8BEB1FFF510A}"/>
              </a:ext>
            </a:extLst>
          </p:cNvPr>
          <p:cNvGraphicFramePr/>
          <p:nvPr/>
        </p:nvGraphicFramePr>
        <p:xfrm>
          <a:off x="380390" y="856463"/>
          <a:ext cx="11518998" cy="5561408"/>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2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8EB47-8A33-C30B-6343-024C4E54F9DE}"/>
              </a:ext>
            </a:extLst>
          </p:cNvPr>
          <p:cNvSpPr txBox="1">
            <a:spLocks noGrp="1"/>
          </p:cNvSpPr>
          <p:nvPr>
            <p:ph type="title"/>
          </p:nvPr>
        </p:nvSpPr>
        <p:spPr>
          <a:xfrm>
            <a:off x="1676396" y="0"/>
            <a:ext cx="10515600" cy="1325559"/>
          </a:xfrm>
        </p:spPr>
        <p:txBody>
          <a:bodyPr/>
          <a:lstStyle/>
          <a:p>
            <a:pPr lvl="0"/>
            <a:r>
              <a:rPr lang="en-US"/>
              <a:t>Special education: House 1 FY24</a:t>
            </a:r>
          </a:p>
        </p:txBody>
      </p:sp>
      <p:graphicFrame>
        <p:nvGraphicFramePr>
          <p:cNvPr id="3" name="Content Placeholder 5">
            <a:extLst>
              <a:ext uri="{FF2B5EF4-FFF2-40B4-BE49-F238E27FC236}">
                <a16:creationId xmlns:a16="http://schemas.microsoft.com/office/drawing/2014/main" id="{9E2F4D80-BD9C-AF91-401E-56492757138C}"/>
              </a:ext>
            </a:extLst>
          </p:cNvPr>
          <p:cNvGraphicFramePr>
            <a:graphicFrameLocks noGrp="1"/>
          </p:cNvGraphicFramePr>
          <p:nvPr>
            <p:ph idx="1"/>
          </p:nvPr>
        </p:nvGraphicFramePr>
        <p:xfrm>
          <a:off x="838203" y="1129256"/>
          <a:ext cx="10515600" cy="550014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name="Slide9">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6696392A-4126-8733-44AF-70571E897C89}"/>
              </a:ext>
            </a:extLst>
          </p:cNvPr>
          <p:cNvPicPr>
            <a:picLocks noChangeAspect="1"/>
          </p:cNvPicPr>
          <p:nvPr/>
        </p:nvPicPr>
        <p:blipFill>
          <a:blip r:embed="rId2"/>
          <a:stretch>
            <a:fillRect/>
          </a:stretch>
        </p:blipFill>
        <p:spPr>
          <a:xfrm>
            <a:off x="443227" y="5857875"/>
            <a:ext cx="1685833" cy="632188"/>
          </a:xfrm>
          <a:prstGeom prst="rect">
            <a:avLst/>
          </a:prstGeom>
          <a:noFill/>
          <a:ln cap="flat">
            <a:noFill/>
          </a:ln>
        </p:spPr>
      </p:pic>
      <p:pic>
        <p:nvPicPr>
          <p:cNvPr id="3" name="Picture 1">
            <a:extLst>
              <a:ext uri="{FF2B5EF4-FFF2-40B4-BE49-F238E27FC236}">
                <a16:creationId xmlns:a16="http://schemas.microsoft.com/office/drawing/2014/main" id="{854EC7DD-330F-AE5C-007B-D6FF62108419}"/>
              </a:ext>
            </a:extLst>
          </p:cNvPr>
          <p:cNvPicPr>
            <a:picLocks noChangeAspect="1"/>
          </p:cNvPicPr>
          <p:nvPr/>
        </p:nvPicPr>
        <p:blipFill>
          <a:blip r:embed="rId3"/>
          <a:stretch>
            <a:fillRect/>
          </a:stretch>
        </p:blipFill>
        <p:spPr>
          <a:xfrm>
            <a:off x="8410212" y="3031812"/>
            <a:ext cx="3386178" cy="3826187"/>
          </a:xfrm>
          <a:prstGeom prst="rect">
            <a:avLst/>
          </a:prstGeom>
          <a:noFill/>
          <a:ln cap="flat">
            <a:noFill/>
          </a:ln>
        </p:spPr>
      </p:pic>
      <p:sp>
        <p:nvSpPr>
          <p:cNvPr id="4" name="Rectangle 2">
            <a:extLst>
              <a:ext uri="{FF2B5EF4-FFF2-40B4-BE49-F238E27FC236}">
                <a16:creationId xmlns:a16="http://schemas.microsoft.com/office/drawing/2014/main" id="{DE33CFB9-2063-2437-C352-F19A4E1D4555}"/>
              </a:ext>
            </a:extLst>
          </p:cNvPr>
          <p:cNvSpPr/>
          <p:nvPr/>
        </p:nvSpPr>
        <p:spPr>
          <a:xfrm>
            <a:off x="3200400" y="3251204"/>
            <a:ext cx="5124992" cy="2887135"/>
          </a:xfrm>
          <a:prstGeom prst="rect">
            <a:avLst/>
          </a:prstGeom>
          <a:solidFill>
            <a:srgbClr val="4472C4"/>
          </a:solidFill>
          <a:ln w="12701" cap="flat">
            <a:solidFill>
              <a:srgbClr val="00206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0" i="0" u="none" strike="noStrike" kern="1200" cap="none" spc="0" baseline="0">
                <a:solidFill>
                  <a:srgbClr val="FFFFFF"/>
                </a:solidFill>
                <a:uFillTx/>
                <a:latin typeface="Calibri Light" pitchFamily="34"/>
                <a:cs typeface="Calibri Light" pitchFamily="34"/>
              </a:rPr>
              <a:t>Base foundation amount</a:t>
            </a:r>
            <a:br>
              <a:rPr lang="en-US" sz="3200" b="0" i="0" u="none" strike="noStrike" kern="1200" cap="none" spc="0" baseline="0">
                <a:solidFill>
                  <a:srgbClr val="FFFFFF"/>
                </a:solidFill>
                <a:uFillTx/>
                <a:latin typeface="Calibri Light" pitchFamily="34"/>
                <a:cs typeface="Calibri Light" pitchFamily="34"/>
              </a:rPr>
            </a:br>
            <a:r>
              <a:rPr lang="en-US" sz="3200" b="0" i="0" u="none" strike="noStrike" kern="1200" cap="none" spc="0" baseline="0">
                <a:solidFill>
                  <a:srgbClr val="FFFFFF"/>
                </a:solidFill>
                <a:uFillTx/>
                <a:latin typeface="Calibri Light" pitchFamily="34"/>
                <a:cs typeface="Calibri Light" pitchFamily="34"/>
              </a:rPr>
              <a:t>Elementary: </a:t>
            </a:r>
            <a:br>
              <a:rPr lang="en-US" sz="3200" b="0" i="0" u="none" strike="noStrike" kern="1200" cap="none" spc="0" baseline="0">
                <a:solidFill>
                  <a:srgbClr val="FFFFFF"/>
                </a:solidFill>
                <a:uFillTx/>
                <a:latin typeface="Calibri Light" pitchFamily="34"/>
                <a:cs typeface="Calibri Light" pitchFamily="34"/>
              </a:rPr>
            </a:br>
            <a:r>
              <a:rPr lang="en-US" sz="3200" b="0" i="0" u="none" strike="noStrike" kern="1200" cap="none" spc="0" baseline="0">
                <a:solidFill>
                  <a:srgbClr val="FFFFFF"/>
                </a:solidFill>
                <a:uFillTx/>
                <a:latin typeface="Calibri Light" pitchFamily="34"/>
                <a:cs typeface="Calibri Light" pitchFamily="34"/>
              </a:rPr>
              <a:t>$8,425.49</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200" b="0" i="0" u="none" strike="noStrike" kern="1200" cap="none" spc="0" baseline="0">
              <a:solidFill>
                <a:srgbClr val="FFFFFF"/>
              </a:solidFill>
              <a:uFillTx/>
              <a:latin typeface="Calibri Light" pitchFamily="34"/>
              <a:cs typeface="Calibri Light" pitchFamily="34"/>
            </a:endParaRPr>
          </a:p>
        </p:txBody>
      </p:sp>
      <p:sp>
        <p:nvSpPr>
          <p:cNvPr id="5" name="TextBox 3">
            <a:extLst>
              <a:ext uri="{FF2B5EF4-FFF2-40B4-BE49-F238E27FC236}">
                <a16:creationId xmlns:a16="http://schemas.microsoft.com/office/drawing/2014/main" id="{98CD62B9-0DE9-D519-AD36-DD8173F678C2}"/>
              </a:ext>
            </a:extLst>
          </p:cNvPr>
          <p:cNvSpPr txBox="1"/>
          <p:nvPr/>
        </p:nvSpPr>
        <p:spPr>
          <a:xfrm>
            <a:off x="8829675" y="394216"/>
            <a:ext cx="2328684" cy="2246772"/>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a:rPr>
              <a:t>An elementary student </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a:rPr>
              <a:t>who is also an English learner </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a:rPr>
              <a:t>and is low income in a decile 5 district</a:t>
            </a:r>
          </a:p>
        </p:txBody>
      </p:sp>
      <p:sp>
        <p:nvSpPr>
          <p:cNvPr id="6" name="TextBox 6">
            <a:extLst>
              <a:ext uri="{FF2B5EF4-FFF2-40B4-BE49-F238E27FC236}">
                <a16:creationId xmlns:a16="http://schemas.microsoft.com/office/drawing/2014/main" id="{D5D8B7CD-D4EB-785D-98CD-9CC7974EF99B}"/>
              </a:ext>
            </a:extLst>
          </p:cNvPr>
          <p:cNvSpPr txBox="1"/>
          <p:nvPr/>
        </p:nvSpPr>
        <p:spPr>
          <a:xfrm>
            <a:off x="304796" y="276221"/>
            <a:ext cx="5972175" cy="76944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400" b="0" i="0" u="none" strike="noStrike" kern="1200" cap="none" spc="0" baseline="0">
                <a:solidFill>
                  <a:srgbClr val="FFFFFF"/>
                </a:solidFill>
                <a:uFillTx/>
                <a:latin typeface="Calibri"/>
              </a:rPr>
              <a:t>For example: </a:t>
            </a:r>
          </a:p>
        </p:txBody>
      </p:sp>
      <p:sp>
        <p:nvSpPr>
          <p:cNvPr id="7" name="TextBox 7">
            <a:extLst>
              <a:ext uri="{FF2B5EF4-FFF2-40B4-BE49-F238E27FC236}">
                <a16:creationId xmlns:a16="http://schemas.microsoft.com/office/drawing/2014/main" id="{430547B8-56F0-AAE6-7F02-411FBDF47995}"/>
              </a:ext>
            </a:extLst>
          </p:cNvPr>
          <p:cNvSpPr txBox="1"/>
          <p:nvPr/>
        </p:nvSpPr>
        <p:spPr>
          <a:xfrm>
            <a:off x="6096003" y="6166896"/>
            <a:ext cx="4733921"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FFFFFF"/>
                </a:solidFill>
                <a:uFillTx/>
                <a:latin typeface="Calibri"/>
              </a:rPr>
              <a:t>=$14,944.30</a:t>
            </a:r>
          </a:p>
        </p:txBody>
      </p:sp>
      <p:sp>
        <p:nvSpPr>
          <p:cNvPr id="8" name="Rectangle: Rounded Corners 13">
            <a:extLst>
              <a:ext uri="{FF2B5EF4-FFF2-40B4-BE49-F238E27FC236}">
                <a16:creationId xmlns:a16="http://schemas.microsoft.com/office/drawing/2014/main" id="{C24A1836-446B-F187-1A4A-A778BE51C2BC}"/>
              </a:ext>
            </a:extLst>
          </p:cNvPr>
          <p:cNvSpPr/>
          <p:nvPr/>
        </p:nvSpPr>
        <p:spPr>
          <a:xfrm>
            <a:off x="3194410" y="1954630"/>
            <a:ext cx="5124992" cy="128229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Rectangle: Rounded Corners 14">
            <a:extLst>
              <a:ext uri="{FF2B5EF4-FFF2-40B4-BE49-F238E27FC236}">
                <a16:creationId xmlns:a16="http://schemas.microsoft.com/office/drawing/2014/main" id="{FF53274D-8566-611B-8782-FBA3AFDFEF22}"/>
              </a:ext>
            </a:extLst>
          </p:cNvPr>
          <p:cNvSpPr/>
          <p:nvPr/>
        </p:nvSpPr>
        <p:spPr>
          <a:xfrm>
            <a:off x="3194410" y="1152857"/>
            <a:ext cx="5040172" cy="76944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10" name="Rectangle: Rounded Corners 16">
            <a:extLst>
              <a:ext uri="{FF2B5EF4-FFF2-40B4-BE49-F238E27FC236}">
                <a16:creationId xmlns:a16="http://schemas.microsoft.com/office/drawing/2014/main" id="{C22D0E3A-AF7A-727E-9FF8-27F06267C577}"/>
              </a:ext>
            </a:extLst>
          </p:cNvPr>
          <p:cNvSpPr/>
          <p:nvPr/>
        </p:nvSpPr>
        <p:spPr>
          <a:xfrm>
            <a:off x="3475606" y="2101108"/>
            <a:ext cx="915625" cy="989335"/>
          </a:xfrm>
          <a:custGeom>
            <a:avLst>
              <a:gd name="f0" fmla="val 216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blipFill>
            <a:blip r:embed="rId4">
              <a:alphaModFix/>
            </a:blip>
            <a:tile/>
          </a:blipFill>
          <a:ln w="12701" cap="flat">
            <a:solidFill>
              <a:srgbClr val="3D67B1"/>
            </a:solidFill>
            <a:prstDash val="solid"/>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11" name="Rectangle: Rounded Corners 17">
            <a:extLst>
              <a:ext uri="{FF2B5EF4-FFF2-40B4-BE49-F238E27FC236}">
                <a16:creationId xmlns:a16="http://schemas.microsoft.com/office/drawing/2014/main" id="{16672204-A914-E3C7-3D2B-B8FA5441028F}"/>
              </a:ext>
            </a:extLst>
          </p:cNvPr>
          <p:cNvSpPr/>
          <p:nvPr/>
        </p:nvSpPr>
        <p:spPr>
          <a:xfrm>
            <a:off x="3594305" y="1248695"/>
            <a:ext cx="653841" cy="559466"/>
          </a:xfrm>
          <a:custGeom>
            <a:avLst>
              <a:gd name="f0" fmla="val 216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CC00FF"/>
          </a:solidFill>
          <a:ln w="12701" cap="flat">
            <a:solidFill>
              <a:srgbClr val="3D67B1"/>
            </a:solidFill>
            <a:prstDash val="solid"/>
            <a:miter/>
          </a:ln>
        </p:spPr>
        <p:txBody>
          <a:bodyPr lIns="0" tIns="0" rIns="0" bIns="0"/>
          <a:lstStyle/>
          <a:p>
            <a:endParaRPr lang="en-US"/>
          </a:p>
        </p:txBody>
      </p:sp>
      <p:sp>
        <p:nvSpPr>
          <p:cNvPr id="12" name="TextBox 15">
            <a:extLst>
              <a:ext uri="{FF2B5EF4-FFF2-40B4-BE49-F238E27FC236}">
                <a16:creationId xmlns:a16="http://schemas.microsoft.com/office/drawing/2014/main" id="{6BCCF1E5-05A4-9E35-691C-30997DCB6E0D}"/>
              </a:ext>
            </a:extLst>
          </p:cNvPr>
          <p:cNvSpPr txBox="1"/>
          <p:nvPr/>
        </p:nvSpPr>
        <p:spPr>
          <a:xfrm>
            <a:off x="5326764" y="2188927"/>
            <a:ext cx="2714625" cy="101566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a:rPr>
              <a:t>Low income increment</a:t>
            </a:r>
            <a:br>
              <a:rPr lang="en-US" sz="2000" b="0" i="0" u="none" strike="noStrike" kern="1200" cap="none" spc="0" baseline="0">
                <a:solidFill>
                  <a:srgbClr val="000000"/>
                </a:solidFill>
                <a:uFillTx/>
                <a:latin typeface="Calibri"/>
              </a:rPr>
            </a:br>
            <a:r>
              <a:rPr lang="en-US" sz="2000" b="0" i="0" u="none" strike="noStrike" kern="1200" cap="none" spc="0" baseline="0">
                <a:solidFill>
                  <a:srgbClr val="000000"/>
                </a:solidFill>
                <a:uFillTx/>
                <a:latin typeface="Calibri"/>
              </a:rPr>
              <a:t>Decile 5</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a:rPr>
              <a:t>$4,126.30</a:t>
            </a:r>
          </a:p>
        </p:txBody>
      </p:sp>
      <p:sp>
        <p:nvSpPr>
          <p:cNvPr id="13" name="TextBox 18">
            <a:extLst>
              <a:ext uri="{FF2B5EF4-FFF2-40B4-BE49-F238E27FC236}">
                <a16:creationId xmlns:a16="http://schemas.microsoft.com/office/drawing/2014/main" id="{B5EE3D84-3F9D-8277-5BA5-64D9C0F2CF4F}"/>
              </a:ext>
            </a:extLst>
          </p:cNvPr>
          <p:cNvSpPr txBox="1"/>
          <p:nvPr/>
        </p:nvSpPr>
        <p:spPr>
          <a:xfrm>
            <a:off x="5326764" y="1152857"/>
            <a:ext cx="2714625"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Calibri"/>
              </a:rPr>
              <a:t>English learner increment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Calibri"/>
              </a:rPr>
              <a:t>PreK-5</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Calibri"/>
              </a:rPr>
              <a:t>$2,392.51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42"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anim calcmode="lin" valueType="num">
                                      <p:cBhvr>
                                        <p:cTn id="10" dur="1000" fill="hold"/>
                                        <p:tgtEl>
                                          <p:spTgt spid="5"/>
                                        </p:tgtEl>
                                        <p:attrNameLst>
                                          <p:attrName>ppt_x</p:attrName>
                                        </p:attrNameLst>
                                      </p:cBhvr>
                                      <p:tavLst>
                                        <p:tav tm="0">
                                          <p:val>
                                            <p:strVal val="#ppt_x"/>
                                          </p:val>
                                        </p:tav>
                                        <p:tav tm="100000">
                                          <p:val>
                                            <p:strVal val="#ppt_x"/>
                                          </p:val>
                                        </p:tav>
                                      </p:tavLst>
                                    </p:anim>
                                    <p:anim calcmode="lin" valueType="num">
                                      <p:cBhvr>
                                        <p:cTn id="1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par>
                                <p:cTn id="33" presetID="2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P spid="8" grpId="0" animBg="1"/>
      <p:bldP spid="9" grpId="0" animBg="1"/>
      <p:bldP spid="10" grpId="0" animBg="1"/>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name="Slide82">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843254B6-F120-3F9F-A209-5DBE558C0B7F}"/>
              </a:ext>
            </a:extLst>
          </p:cNvPr>
          <p:cNvGraphicFramePr/>
          <p:nvPr/>
        </p:nvGraphicFramePr>
        <p:xfrm>
          <a:off x="253590" y="712015"/>
          <a:ext cx="11684815" cy="5666838"/>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1">
            <a:extLst>
              <a:ext uri="{FF2B5EF4-FFF2-40B4-BE49-F238E27FC236}">
                <a16:creationId xmlns:a16="http://schemas.microsoft.com/office/drawing/2014/main" id="{8F9651EC-4204-4CFF-9D14-C5894BAA0DD8}"/>
              </a:ext>
            </a:extLst>
          </p:cNvPr>
          <p:cNvSpPr txBox="1"/>
          <p:nvPr/>
        </p:nvSpPr>
        <p:spPr>
          <a:xfrm>
            <a:off x="253590" y="212543"/>
            <a:ext cx="5915025" cy="499472"/>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3000" b="0" i="0" u="none" strike="noStrike" kern="1200" cap="none" spc="0" baseline="0">
                <a:solidFill>
                  <a:srgbClr val="000000"/>
                </a:solidFill>
                <a:uFillTx/>
                <a:latin typeface="Roboto"/>
              </a:rPr>
              <a:t>Inflation rate*</a:t>
            </a:r>
          </a:p>
        </p:txBody>
      </p:sp>
      <p:sp>
        <p:nvSpPr>
          <p:cNvPr id="4" name="TextBox 3">
            <a:extLst>
              <a:ext uri="{FF2B5EF4-FFF2-40B4-BE49-F238E27FC236}">
                <a16:creationId xmlns:a16="http://schemas.microsoft.com/office/drawing/2014/main" id="{CC35B939-DF1C-B0E4-BC4D-4CA3796ED3CD}"/>
              </a:ext>
            </a:extLst>
          </p:cNvPr>
          <p:cNvSpPr txBox="1"/>
          <p:nvPr/>
        </p:nvSpPr>
        <p:spPr>
          <a:xfrm>
            <a:off x="6168615" y="6433892"/>
            <a:ext cx="6054086"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a:rPr>
              <a:t>*Price Deflator Index for State and Local Governments</a:t>
            </a:r>
          </a:p>
        </p:txBody>
      </p:sp>
      <p:sp>
        <p:nvSpPr>
          <p:cNvPr id="5" name="TextBox 4">
            <a:extLst>
              <a:ext uri="{FF2B5EF4-FFF2-40B4-BE49-F238E27FC236}">
                <a16:creationId xmlns:a16="http://schemas.microsoft.com/office/drawing/2014/main" id="{68ECFC7D-5BB8-51AB-CAC5-C71FBFD7BD7C}"/>
              </a:ext>
            </a:extLst>
          </p:cNvPr>
          <p:cNvSpPr txBox="1"/>
          <p:nvPr/>
        </p:nvSpPr>
        <p:spPr>
          <a:xfrm>
            <a:off x="894182" y="5310506"/>
            <a:ext cx="4633850" cy="132343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9933FF"/>
                </a:solidFill>
                <a:uFillTx/>
                <a:latin typeface="Calibri"/>
              </a:rPr>
              <a:t>NOTES: Since FY22, health insurance has a separate rate; it is 5.16% for FY24.</a:t>
            </a:r>
            <a:br>
              <a:rPr lang="en-US" sz="2000" b="0" i="0" u="none" strike="noStrike" kern="1200" cap="none" spc="0" baseline="0">
                <a:solidFill>
                  <a:srgbClr val="9933FF"/>
                </a:solidFill>
                <a:uFillTx/>
                <a:latin typeface="Calibri"/>
              </a:rPr>
            </a:br>
            <a:r>
              <a:rPr lang="en-US" sz="2000" b="0" i="0" u="none" strike="noStrike" kern="1200" cap="none" spc="0" baseline="0">
                <a:solidFill>
                  <a:srgbClr val="9933FF"/>
                </a:solidFill>
                <a:uFillTx/>
                <a:latin typeface="Calibri"/>
              </a:rPr>
              <a:t>Since FY22, the rate is capped at 4.5%; the actual rate for FY24 would be 6.1%.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218">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240089E5-2A06-80EE-5A70-5FF6241AA3FC}"/>
              </a:ext>
            </a:extLst>
          </p:cNvPr>
          <p:cNvPicPr>
            <a:picLocks noChangeAspect="1"/>
          </p:cNvPicPr>
          <p:nvPr/>
        </p:nvPicPr>
        <p:blipFill>
          <a:blip r:embed="rId2"/>
          <a:stretch>
            <a:fillRect/>
          </a:stretch>
        </p:blipFill>
        <p:spPr>
          <a:xfrm>
            <a:off x="0" y="1261305"/>
            <a:ext cx="12191996" cy="4335399"/>
          </a:xfrm>
          <a:prstGeom prst="rect">
            <a:avLst/>
          </a:prstGeom>
          <a:noFill/>
          <a:ln cap="flat">
            <a:noFill/>
          </a:ln>
        </p:spPr>
      </p:pic>
      <p:sp>
        <p:nvSpPr>
          <p:cNvPr id="3" name="Oval 3">
            <a:extLst>
              <a:ext uri="{FF2B5EF4-FFF2-40B4-BE49-F238E27FC236}">
                <a16:creationId xmlns:a16="http://schemas.microsoft.com/office/drawing/2014/main" id="{6C311B6C-64D2-5D65-2951-F54E1AFEE830}"/>
              </a:ext>
            </a:extLst>
          </p:cNvPr>
          <p:cNvSpPr/>
          <p:nvPr/>
        </p:nvSpPr>
        <p:spPr>
          <a:xfrm>
            <a:off x="2292821" y="2742706"/>
            <a:ext cx="4271747" cy="34766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38103"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Oval 4">
            <a:extLst>
              <a:ext uri="{FF2B5EF4-FFF2-40B4-BE49-F238E27FC236}">
                <a16:creationId xmlns:a16="http://schemas.microsoft.com/office/drawing/2014/main" id="{F83CC161-0822-67FF-E981-CD469F94E4AD}"/>
              </a:ext>
            </a:extLst>
          </p:cNvPr>
          <p:cNvSpPr/>
          <p:nvPr/>
        </p:nvSpPr>
        <p:spPr>
          <a:xfrm>
            <a:off x="6800850" y="2699839"/>
            <a:ext cx="4717865" cy="39052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38103"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5" name="Oval 5">
            <a:extLst>
              <a:ext uri="{FF2B5EF4-FFF2-40B4-BE49-F238E27FC236}">
                <a16:creationId xmlns:a16="http://schemas.microsoft.com/office/drawing/2014/main" id="{A11D1B7B-5E99-2639-716E-78E19EA48F37}"/>
              </a:ext>
            </a:extLst>
          </p:cNvPr>
          <p:cNvSpPr/>
          <p:nvPr/>
        </p:nvSpPr>
        <p:spPr>
          <a:xfrm>
            <a:off x="11450473" y="5077818"/>
            <a:ext cx="819146" cy="23811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38103"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name="Slide2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02143-1135-4890-A049-F133BE0DB982}"/>
              </a:ext>
            </a:extLst>
          </p:cNvPr>
          <p:cNvSpPr txBox="1">
            <a:spLocks noGrp="1"/>
          </p:cNvSpPr>
          <p:nvPr>
            <p:ph type="title" idx="4294967295"/>
          </p:nvPr>
        </p:nvSpPr>
        <p:spPr>
          <a:xfrm>
            <a:off x="226140" y="362925"/>
            <a:ext cx="10058400" cy="650879"/>
          </a:xfrm>
        </p:spPr>
        <p:txBody>
          <a:bodyPr/>
          <a:lstStyle/>
          <a:p>
            <a:pPr lvl="0"/>
            <a:r>
              <a:rPr lang="en-US" sz="4000">
                <a:latin typeface="Calibri"/>
              </a:rPr>
              <a:t>Foundation budget fast facts: </a:t>
            </a:r>
          </a:p>
        </p:txBody>
      </p:sp>
      <p:sp>
        <p:nvSpPr>
          <p:cNvPr id="3" name="Content Placeholder 2">
            <a:extLst>
              <a:ext uri="{FF2B5EF4-FFF2-40B4-BE49-F238E27FC236}">
                <a16:creationId xmlns:a16="http://schemas.microsoft.com/office/drawing/2014/main" id="{9FE62BFE-A93E-F636-B236-45203264E164}"/>
              </a:ext>
            </a:extLst>
          </p:cNvPr>
          <p:cNvSpPr txBox="1">
            <a:spLocks noGrp="1"/>
          </p:cNvSpPr>
          <p:nvPr>
            <p:ph type="body" idx="4294967295"/>
          </p:nvPr>
        </p:nvSpPr>
        <p:spPr>
          <a:xfrm>
            <a:off x="288328" y="1419734"/>
            <a:ext cx="11615339" cy="4503420"/>
          </a:xfrm>
        </p:spPr>
        <p:txBody>
          <a:bodyPr/>
          <a:lstStyle/>
          <a:p>
            <a:pPr lvl="0">
              <a:lnSpc>
                <a:spcPct val="80000"/>
              </a:lnSpc>
            </a:pPr>
            <a:r>
              <a:rPr lang="en-US" sz="3300"/>
              <a:t>Districts must spend no less than 95% of this amount each year.</a:t>
            </a:r>
          </a:p>
          <a:p>
            <a:pPr lvl="0">
              <a:lnSpc>
                <a:spcPct val="80000"/>
              </a:lnSpc>
            </a:pPr>
            <a:r>
              <a:rPr lang="en-US" sz="3300"/>
              <a:t>They can (and most do!) spend more.</a:t>
            </a:r>
          </a:p>
          <a:p>
            <a:pPr lvl="0">
              <a:lnSpc>
                <a:spcPct val="80000"/>
              </a:lnSpc>
            </a:pPr>
            <a:r>
              <a:rPr lang="en-US" sz="3300"/>
              <a:t>This does not include all funds spent on education in a district: transportation, some rental property, a few other items are not included. Grants are not included in this amount, nor is capital spending. </a:t>
            </a:r>
          </a:p>
          <a:p>
            <a:pPr lvl="0">
              <a:lnSpc>
                <a:spcPct val="80000"/>
              </a:lnSpc>
            </a:pPr>
            <a:r>
              <a:rPr lang="en-US" sz="3300"/>
              <a:t>This is intended as a “fair and adequate minimum.” </a:t>
            </a:r>
          </a:p>
          <a:p>
            <a:pPr lvl="0">
              <a:lnSpc>
                <a:spcPct val="80000"/>
              </a:lnSpc>
            </a:pPr>
            <a:r>
              <a:rPr lang="en-US" sz="3300"/>
              <a:t>We are currently entering year 3 of changes due to the Student Opportunity Act, signed into law in November 2019.</a:t>
            </a:r>
          </a:p>
          <a:p>
            <a:pPr lvl="0">
              <a:lnSpc>
                <a:spcPct val="80000"/>
              </a:lnSpc>
              <a:buFont typeface="Wingdings" pitchFamily="2"/>
              <a:buChar char="Ø"/>
            </a:pPr>
            <a:endParaRPr lang="en-US" sz="3000"/>
          </a:p>
          <a:p>
            <a:pPr lvl="0">
              <a:lnSpc>
                <a:spcPct val="80000"/>
              </a:lnSpc>
              <a:buFont typeface="Wingdings" pitchFamily="2"/>
              <a:buChar char="Ø"/>
            </a:pPr>
            <a:endParaRPr lang="en-US" sz="2600"/>
          </a:p>
          <a:p>
            <a:pPr lvl="0">
              <a:lnSpc>
                <a:spcPct val="80000"/>
              </a:lnSpc>
            </a:pPr>
            <a:endParaRPr lang="en-US" sz="2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name="Slide83">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55E6BC-A915-E3D4-0E07-2DB82CF08B7F}"/>
              </a:ext>
            </a:extLst>
          </p:cNvPr>
          <p:cNvSpPr txBox="1"/>
          <p:nvPr/>
        </p:nvSpPr>
        <p:spPr>
          <a:xfrm>
            <a:off x="631594" y="820134"/>
            <a:ext cx="11129875" cy="480131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800" b="0" i="0" u="none" strike="noStrike" kern="1200" cap="none" spc="0" baseline="0">
                <a:solidFill>
                  <a:srgbClr val="0070C0"/>
                </a:solidFill>
                <a:uFillTx/>
                <a:latin typeface="Imprint MT Shadow" pitchFamily="82"/>
              </a:rPr>
              <a:t>The state thus is faced with two questions: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4800" b="0" i="0" u="none" strike="noStrike" kern="1200" cap="none" spc="0" baseline="0">
              <a:solidFill>
                <a:srgbClr val="000000"/>
              </a:solidFill>
              <a:uFillTx/>
              <a:latin typeface="Imprint MT Shadow" pitchFamily="82"/>
            </a:endParaRPr>
          </a:p>
          <a:p>
            <a:pPr marL="342900" marR="0" lvl="0" indent="-342900" algn="l" defTabSz="914400" rtl="0" fontAlgn="auto" hangingPunct="1">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r>
              <a:rPr lang="en-US" sz="4800" b="0" i="0" u="none" strike="noStrike" kern="1200" cap="none" spc="0" baseline="0">
                <a:solidFill>
                  <a:srgbClr val="00B050"/>
                </a:solidFill>
                <a:uFillTx/>
                <a:latin typeface="Imprint MT Shadow" pitchFamily="82"/>
              </a:rPr>
              <a:t>How much does it cost to educate a child in Massachusetts?</a:t>
            </a:r>
          </a:p>
          <a:p>
            <a:pPr marL="342900" marR="0" lvl="0" indent="-342900" algn="l" defTabSz="914400" rtl="0" fontAlgn="auto" hangingPunct="1">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endParaRPr lang="en-US" sz="4800" b="0" i="0" u="none" strike="noStrike" kern="1200" cap="none" spc="0" baseline="0">
              <a:solidFill>
                <a:srgbClr val="000000"/>
              </a:solidFill>
              <a:uFillTx/>
              <a:latin typeface="Imprint MT Shadow" pitchFamily="82"/>
            </a:endParaRPr>
          </a:p>
          <a:p>
            <a:pPr marL="342900" marR="0" lvl="0" indent="-342900" algn="l" defTabSz="914400" rtl="0" fontAlgn="auto" hangingPunct="1">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r>
              <a:rPr lang="en-US" sz="4800" b="0" i="0" u="none" strike="noStrike" kern="1200" cap="none" spc="0" baseline="0">
                <a:solidFill>
                  <a:srgbClr val="FFC000"/>
                </a:solidFill>
                <a:uFillTx/>
                <a:latin typeface="Imprint MT Shadow" pitchFamily="82"/>
              </a:rPr>
              <a:t>Who is going to pay for it?</a:t>
            </a:r>
          </a:p>
          <a:p>
            <a:pPr marL="342900" marR="0" lvl="0" indent="-342900" algn="l" defTabSz="914400" rtl="0" fontAlgn="auto" hangingPunct="1">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Pct val="0"/>
                                  </p:iterate>
                                  <p:childTnLst>
                                    <p:set>
                                      <p:cBhvr>
                                        <p:cTn id="6" dur="indefinite"/>
                                        <p:tgtEl>
                                          <p:spTgt spid="2">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name="Slide8">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5912F5FF-5581-0C2E-0603-87BB1168A267}"/>
              </a:ext>
            </a:extLst>
          </p:cNvPr>
          <p:cNvPicPr>
            <a:picLocks noChangeAspect="1"/>
          </p:cNvPicPr>
          <p:nvPr/>
        </p:nvPicPr>
        <p:blipFill>
          <a:blip r:embed="rId2"/>
          <a:stretch>
            <a:fillRect/>
          </a:stretch>
        </p:blipFill>
        <p:spPr>
          <a:xfrm>
            <a:off x="63605" y="0"/>
            <a:ext cx="12191996" cy="6937516"/>
          </a:xfrm>
          <a:prstGeom prst="rect">
            <a:avLst/>
          </a:prstGeom>
          <a:noFill/>
          <a:ln cap="flat">
            <a:noFill/>
          </a:ln>
        </p:spPr>
      </p:pic>
      <p:sp>
        <p:nvSpPr>
          <p:cNvPr id="3" name="TextBox 6">
            <a:extLst>
              <a:ext uri="{FF2B5EF4-FFF2-40B4-BE49-F238E27FC236}">
                <a16:creationId xmlns:a16="http://schemas.microsoft.com/office/drawing/2014/main" id="{A09E6363-27F6-E790-4C81-44B6BBC5B1FB}"/>
              </a:ext>
            </a:extLst>
          </p:cNvPr>
          <p:cNvSpPr txBox="1"/>
          <p:nvPr/>
        </p:nvSpPr>
        <p:spPr>
          <a:xfrm>
            <a:off x="63605" y="6939381"/>
            <a:ext cx="12191996" cy="22895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alibri"/>
                <a:hlinkClick r:id="rId3" tooltip="https://commons.wikimedia.org/wiki/File:A_map_of_the_colony_of_Rhode_Island,_with_the_adjacent_parts_of_Connecticut,_Massachusetts_Bay,_%26c._(4579312892).jpg"/>
              </a:rPr>
              <a:t>This Photo</a:t>
            </a:r>
            <a:r>
              <a:rPr lang="en-US" sz="900" b="0" i="0" u="none" strike="noStrike" kern="1200" cap="none" spc="0" baseline="0">
                <a:solidFill>
                  <a:srgbClr val="000000"/>
                </a:solidFill>
                <a:uFillTx/>
                <a:latin typeface="Calibri"/>
              </a:rPr>
              <a:t> by Unknown Author is licensed under </a:t>
            </a:r>
            <a:r>
              <a:rPr lang="en-US" sz="900" b="0" i="0" u="none" strike="noStrike" kern="1200" cap="none" spc="0" baseline="0">
                <a:solidFill>
                  <a:srgbClr val="000000"/>
                </a:solidFill>
                <a:uFillTx/>
                <a:latin typeface="Calibri"/>
                <a:hlinkClick r:id="rId4" tooltip="https://creativecommons.org/licenses/by-sa/3.0/"/>
              </a:rPr>
              <a:t>CC BY-SA</a:t>
            </a:r>
            <a:endParaRPr lang="en-US" sz="900" b="0" i="0" u="none" strike="noStrike" kern="1200" cap="none" spc="0" baseline="0">
              <a:solidFill>
                <a:srgbClr val="000000"/>
              </a:solidFill>
              <a:uFillTx/>
              <a:latin typeface="Calibri"/>
            </a:endParaRPr>
          </a:p>
        </p:txBody>
      </p:sp>
      <p:sp>
        <p:nvSpPr>
          <p:cNvPr id="4" name="Title 1">
            <a:extLst>
              <a:ext uri="{FF2B5EF4-FFF2-40B4-BE49-F238E27FC236}">
                <a16:creationId xmlns:a16="http://schemas.microsoft.com/office/drawing/2014/main" id="{050A4BF5-3F79-A515-484C-D82F55FC0764}"/>
              </a:ext>
            </a:extLst>
          </p:cNvPr>
          <p:cNvSpPr txBox="1">
            <a:spLocks noGrp="1"/>
          </p:cNvSpPr>
          <p:nvPr>
            <p:ph type="title"/>
          </p:nvPr>
        </p:nvSpPr>
        <p:spPr>
          <a:xfrm>
            <a:off x="1216956" y="-1411129"/>
            <a:ext cx="3200400" cy="5467078"/>
          </a:xfrm>
        </p:spPr>
        <p:txBody>
          <a:bodyPr/>
          <a:lstStyle/>
          <a:p>
            <a:pPr lvl="0"/>
            <a:r>
              <a:rPr lang="en-US" sz="3600" b="1">
                <a:latin typeface="Imprint MT Shadow" pitchFamily="82"/>
              </a:rPr>
              <a:t>“Old Deluder Satan” law of 1647</a:t>
            </a:r>
          </a:p>
        </p:txBody>
      </p:sp>
      <p:sp>
        <p:nvSpPr>
          <p:cNvPr id="5" name="Content Placeholder 2">
            <a:extLst>
              <a:ext uri="{FF2B5EF4-FFF2-40B4-BE49-F238E27FC236}">
                <a16:creationId xmlns:a16="http://schemas.microsoft.com/office/drawing/2014/main" id="{03F850FC-0727-9177-0D53-4B5C6F9B4270}"/>
              </a:ext>
            </a:extLst>
          </p:cNvPr>
          <p:cNvSpPr txBox="1">
            <a:spLocks noGrp="1"/>
          </p:cNvSpPr>
          <p:nvPr>
            <p:ph type="body" idx="2"/>
          </p:nvPr>
        </p:nvSpPr>
        <p:spPr>
          <a:xfrm>
            <a:off x="3838578" y="1418892"/>
            <a:ext cx="7545701" cy="5876665"/>
          </a:xfrm>
        </p:spPr>
        <p:txBody>
          <a:bodyPr>
            <a:noAutofit/>
          </a:bodyPr>
          <a:lstStyle/>
          <a:p>
            <a:pPr marL="228600" lvl="0" indent="-228600">
              <a:buChar char="•"/>
            </a:pPr>
            <a:r>
              <a:rPr lang="en-US" sz="3000">
                <a:latin typeface="Imprint MT Shadow" pitchFamily="82"/>
              </a:rPr>
              <a:t>“That every Township in this Jurisdiction, after the Lord hath increased them to the number of fifty Housholders, shall then forthwith appoint one within their town to teach all such children as shall resort to him to write and read, whose wages shall be paid either by the Parents or Masters of such children, or by the Inhabitants in general, by way of supply, as the major part of those that order the prudentials of the Town shall appoint.”</a:t>
            </a:r>
          </a:p>
        </p:txBody>
      </p:sp>
      <p:sp>
        <p:nvSpPr>
          <p:cNvPr id="6" name="Oval 3">
            <a:extLst>
              <a:ext uri="{FF2B5EF4-FFF2-40B4-BE49-F238E27FC236}">
                <a16:creationId xmlns:a16="http://schemas.microsoft.com/office/drawing/2014/main" id="{7D40CBC3-895A-2CCE-6593-3322DE5E9F23}"/>
              </a:ext>
            </a:extLst>
          </p:cNvPr>
          <p:cNvSpPr/>
          <p:nvPr/>
        </p:nvSpPr>
        <p:spPr>
          <a:xfrm>
            <a:off x="5553078" y="4286249"/>
            <a:ext cx="5638803" cy="52387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57150"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0000"/>
              </a:solidFill>
              <a:uFillTx/>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name="Slide129">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9A6283D-E184-B77D-A230-40B0CB11423D}"/>
              </a:ext>
            </a:extLst>
          </p:cNvPr>
          <p:cNvPicPr>
            <a:picLocks noChangeAspect="1"/>
          </p:cNvPicPr>
          <p:nvPr/>
        </p:nvPicPr>
        <p:blipFill>
          <a:blip r:embed="rId2">
            <a:grayscl/>
          </a:blip>
          <a:stretch>
            <a:fillRect/>
          </a:stretch>
        </p:blipFill>
        <p:spPr>
          <a:xfrm>
            <a:off x="1990721" y="247646"/>
            <a:ext cx="8438741" cy="6327958"/>
          </a:xfrm>
          <a:prstGeom prst="rect">
            <a:avLst/>
          </a:prstGeom>
          <a:noFill/>
          <a:ln cap="flat">
            <a:noFill/>
          </a:ln>
        </p:spPr>
      </p:pic>
      <p:sp>
        <p:nvSpPr>
          <p:cNvPr id="3" name="TextBox 5">
            <a:extLst>
              <a:ext uri="{FF2B5EF4-FFF2-40B4-BE49-F238E27FC236}">
                <a16:creationId xmlns:a16="http://schemas.microsoft.com/office/drawing/2014/main" id="{94587E66-9D05-B7C5-D47F-5C6A666A7FF2}"/>
              </a:ext>
            </a:extLst>
          </p:cNvPr>
          <p:cNvSpPr txBox="1"/>
          <p:nvPr/>
        </p:nvSpPr>
        <p:spPr>
          <a:xfrm>
            <a:off x="2647946" y="2270638"/>
            <a:ext cx="5172075" cy="70788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1" i="0" u="none" strike="noStrike" kern="1200" cap="none" spc="0" baseline="0">
                <a:solidFill>
                  <a:srgbClr val="000000"/>
                </a:solidFill>
                <a:uFillTx/>
                <a:latin typeface="Calibri"/>
              </a:rPr>
              <a:t>59% local funding</a:t>
            </a:r>
          </a:p>
        </p:txBody>
      </p:sp>
      <p:sp>
        <p:nvSpPr>
          <p:cNvPr id="4" name="TextBox 6">
            <a:extLst>
              <a:ext uri="{FF2B5EF4-FFF2-40B4-BE49-F238E27FC236}">
                <a16:creationId xmlns:a16="http://schemas.microsoft.com/office/drawing/2014/main" id="{A39EEECA-9D8B-D6EF-C990-46EE5BCAF5AA}"/>
              </a:ext>
            </a:extLst>
          </p:cNvPr>
          <p:cNvSpPr txBox="1"/>
          <p:nvPr/>
        </p:nvSpPr>
        <p:spPr>
          <a:xfrm>
            <a:off x="5629275" y="5125340"/>
            <a:ext cx="5010153" cy="70788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1" i="0" u="none" strike="noStrike" kern="1200" cap="none" spc="0" baseline="0">
                <a:solidFill>
                  <a:srgbClr val="000000"/>
                </a:solidFill>
                <a:uFillTx/>
                <a:latin typeface="Calibri"/>
              </a:rPr>
              <a:t>41% state funding</a:t>
            </a:r>
          </a:p>
        </p:txBody>
      </p:sp>
      <p:sp>
        <p:nvSpPr>
          <p:cNvPr id="5" name="TextBox 1">
            <a:extLst>
              <a:ext uri="{FF2B5EF4-FFF2-40B4-BE49-F238E27FC236}">
                <a16:creationId xmlns:a16="http://schemas.microsoft.com/office/drawing/2014/main" id="{90FB4CE8-186B-8CF8-6E0B-4BC199B1DA29}"/>
              </a:ext>
            </a:extLst>
          </p:cNvPr>
          <p:cNvSpPr txBox="1"/>
          <p:nvPr/>
        </p:nvSpPr>
        <p:spPr>
          <a:xfrm>
            <a:off x="2408602" y="658624"/>
            <a:ext cx="5172075" cy="107721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Calibri"/>
              </a:rPr>
              <a:t>The foundation budget is intended to be funded with: </a:t>
            </a:r>
          </a:p>
        </p:txBody>
      </p:sp>
      <p:pic>
        <p:nvPicPr>
          <p:cNvPr id="6" name="Picture 3">
            <a:extLst>
              <a:ext uri="{FF2B5EF4-FFF2-40B4-BE49-F238E27FC236}">
                <a16:creationId xmlns:a16="http://schemas.microsoft.com/office/drawing/2014/main" id="{5E20FE5C-D2FE-EFC8-C3C9-5BAD99A56FE6}"/>
              </a:ext>
            </a:extLst>
          </p:cNvPr>
          <p:cNvPicPr>
            <a:picLocks noChangeAspect="1"/>
          </p:cNvPicPr>
          <p:nvPr/>
        </p:nvPicPr>
        <p:blipFill>
          <a:blip r:embed="rId3"/>
          <a:stretch>
            <a:fillRect/>
          </a:stretch>
        </p:blipFill>
        <p:spPr>
          <a:xfrm>
            <a:off x="103025" y="6038194"/>
            <a:ext cx="1525749" cy="572158"/>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outVertic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barn(outVertical)">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name="Slide84">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0969EE1E-1293-E428-BA4E-B93DCEEB8E96}"/>
              </a:ext>
            </a:extLst>
          </p:cNvPr>
          <p:cNvPicPr>
            <a:picLocks noChangeAspect="1"/>
          </p:cNvPicPr>
          <p:nvPr/>
        </p:nvPicPr>
        <p:blipFill>
          <a:blip r:embed="rId2"/>
          <a:stretch>
            <a:fillRect/>
          </a:stretch>
        </p:blipFill>
        <p:spPr>
          <a:xfrm>
            <a:off x="238000" y="195206"/>
            <a:ext cx="12069165" cy="6467587"/>
          </a:xfrm>
          <a:prstGeom prst="rect">
            <a:avLst/>
          </a:prstGeom>
          <a:noFill/>
          <a:ln cap="flat">
            <a:noFill/>
          </a:ln>
        </p:spPr>
      </p:pic>
      <p:sp>
        <p:nvSpPr>
          <p:cNvPr id="3" name="Rectangle: Rounded Corners 1">
            <a:extLst>
              <a:ext uri="{FF2B5EF4-FFF2-40B4-BE49-F238E27FC236}">
                <a16:creationId xmlns:a16="http://schemas.microsoft.com/office/drawing/2014/main" id="{95A92F5F-2795-87F8-BB99-AF21F062721F}"/>
              </a:ext>
            </a:extLst>
          </p:cNvPr>
          <p:cNvSpPr/>
          <p:nvPr/>
        </p:nvSpPr>
        <p:spPr>
          <a:xfrm>
            <a:off x="357000" y="1076321"/>
            <a:ext cx="5010153" cy="2162171"/>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57150"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Rectangle: Rounded Corners 4">
            <a:extLst>
              <a:ext uri="{FF2B5EF4-FFF2-40B4-BE49-F238E27FC236}">
                <a16:creationId xmlns:a16="http://schemas.microsoft.com/office/drawing/2014/main" id="{6B24C37E-3673-4FC0-245A-0CB4A3E67EE8}"/>
              </a:ext>
            </a:extLst>
          </p:cNvPr>
          <p:cNvSpPr/>
          <p:nvPr/>
        </p:nvSpPr>
        <p:spPr>
          <a:xfrm>
            <a:off x="5736771" y="1063392"/>
            <a:ext cx="6200775" cy="1038228"/>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57150"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graphicFrame>
        <p:nvGraphicFramePr>
          <p:cNvPr id="5" name="Chart 5">
            <a:extLst>
              <a:ext uri="{FF2B5EF4-FFF2-40B4-BE49-F238E27FC236}">
                <a16:creationId xmlns:a16="http://schemas.microsoft.com/office/drawing/2014/main" id="{1F4338AA-9DAE-5521-85A6-C17E81B5605B}"/>
              </a:ext>
            </a:extLst>
          </p:cNvPr>
          <p:cNvGraphicFramePr/>
          <p:nvPr/>
        </p:nvGraphicFramePr>
        <p:xfrm>
          <a:off x="552827" y="566790"/>
          <a:ext cx="11439528" cy="609600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name="Slide89">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508BEAF-946C-C5CE-CB23-215EFBE463C2}"/>
              </a:ext>
            </a:extLst>
          </p:cNvPr>
          <p:cNvPicPr>
            <a:picLocks noChangeAspect="1"/>
          </p:cNvPicPr>
          <p:nvPr/>
        </p:nvPicPr>
        <p:blipFill>
          <a:blip r:embed="rId2"/>
          <a:stretch>
            <a:fillRect/>
          </a:stretch>
        </p:blipFill>
        <p:spPr>
          <a:xfrm>
            <a:off x="411480" y="145197"/>
            <a:ext cx="11411712" cy="6592257"/>
          </a:xfrm>
          <a:prstGeom prst="rect">
            <a:avLst/>
          </a:prstGeom>
          <a:noFill/>
          <a:ln cap="flat">
            <a:noFill/>
          </a:ln>
        </p:spPr>
      </p:pic>
      <p:sp>
        <p:nvSpPr>
          <p:cNvPr id="3" name="Rectangle: Rounded Corners 4">
            <a:extLst>
              <a:ext uri="{FF2B5EF4-FFF2-40B4-BE49-F238E27FC236}">
                <a16:creationId xmlns:a16="http://schemas.microsoft.com/office/drawing/2014/main" id="{FD39B19E-A963-AFB5-D4BA-D7FEFA19AA30}"/>
              </a:ext>
            </a:extLst>
          </p:cNvPr>
          <p:cNvSpPr/>
          <p:nvPr/>
        </p:nvSpPr>
        <p:spPr>
          <a:xfrm>
            <a:off x="5905496" y="1244626"/>
            <a:ext cx="6203966" cy="1066803"/>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57150"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Rectangle: Rounded Corners 3">
            <a:extLst>
              <a:ext uri="{FF2B5EF4-FFF2-40B4-BE49-F238E27FC236}">
                <a16:creationId xmlns:a16="http://schemas.microsoft.com/office/drawing/2014/main" id="{A573CB9A-1056-5BE2-9791-372FDF083858}"/>
              </a:ext>
            </a:extLst>
          </p:cNvPr>
          <p:cNvSpPr/>
          <p:nvPr/>
        </p:nvSpPr>
        <p:spPr>
          <a:xfrm>
            <a:off x="544927" y="1244626"/>
            <a:ext cx="4943667" cy="2257425"/>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57150"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graphicFrame>
        <p:nvGraphicFramePr>
          <p:cNvPr id="5" name="Chart 5">
            <a:extLst>
              <a:ext uri="{FF2B5EF4-FFF2-40B4-BE49-F238E27FC236}">
                <a16:creationId xmlns:a16="http://schemas.microsoft.com/office/drawing/2014/main" id="{E7D6BF43-9611-2A56-20FE-F8C32F19968C}"/>
              </a:ext>
            </a:extLst>
          </p:cNvPr>
          <p:cNvGraphicFramePr/>
          <p:nvPr/>
        </p:nvGraphicFramePr>
        <p:xfrm>
          <a:off x="-673611" y="493776"/>
          <a:ext cx="8912355" cy="7601379"/>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name="Slide86">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0C8C157-5238-B532-253C-8870BF40FC7B}"/>
              </a:ext>
            </a:extLst>
          </p:cNvPr>
          <p:cNvPicPr>
            <a:picLocks noChangeAspect="1"/>
          </p:cNvPicPr>
          <p:nvPr/>
        </p:nvPicPr>
        <p:blipFill>
          <a:blip r:embed="rId2"/>
          <a:stretch>
            <a:fillRect/>
          </a:stretch>
        </p:blipFill>
        <p:spPr>
          <a:xfrm>
            <a:off x="266703" y="290952"/>
            <a:ext cx="11739368" cy="6319573"/>
          </a:xfrm>
          <a:prstGeom prst="rect">
            <a:avLst/>
          </a:prstGeom>
          <a:noFill/>
          <a:ln cap="flat">
            <a:noFill/>
          </a:ln>
        </p:spPr>
      </p:pic>
      <p:sp>
        <p:nvSpPr>
          <p:cNvPr id="3" name="Rectangle: Rounded Corners 4">
            <a:extLst>
              <a:ext uri="{FF2B5EF4-FFF2-40B4-BE49-F238E27FC236}">
                <a16:creationId xmlns:a16="http://schemas.microsoft.com/office/drawing/2014/main" id="{CF8630AA-7AA0-F666-FE6F-0C6D6DE54C7B}"/>
              </a:ext>
            </a:extLst>
          </p:cNvPr>
          <p:cNvSpPr/>
          <p:nvPr/>
        </p:nvSpPr>
        <p:spPr>
          <a:xfrm>
            <a:off x="5729100" y="1151586"/>
            <a:ext cx="6086475" cy="97155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57150"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Rectangle: Rounded Corners 3">
            <a:extLst>
              <a:ext uri="{FF2B5EF4-FFF2-40B4-BE49-F238E27FC236}">
                <a16:creationId xmlns:a16="http://schemas.microsoft.com/office/drawing/2014/main" id="{1C603FFA-9D0C-EBBC-4992-ACAF21C26AC2}"/>
              </a:ext>
            </a:extLst>
          </p:cNvPr>
          <p:cNvSpPr/>
          <p:nvPr/>
        </p:nvSpPr>
        <p:spPr>
          <a:xfrm>
            <a:off x="613809" y="1019126"/>
            <a:ext cx="4693130" cy="2208029"/>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57150"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graphicFrame>
        <p:nvGraphicFramePr>
          <p:cNvPr id="5" name="Chart 5">
            <a:extLst>
              <a:ext uri="{FF2B5EF4-FFF2-40B4-BE49-F238E27FC236}">
                <a16:creationId xmlns:a16="http://schemas.microsoft.com/office/drawing/2014/main" id="{7A2D2CED-455F-09A1-2E91-B42344BAF895}"/>
              </a:ext>
            </a:extLst>
          </p:cNvPr>
          <p:cNvGraphicFramePr/>
          <p:nvPr/>
        </p:nvGraphicFramePr>
        <p:xfrm>
          <a:off x="-1692783" y="1570482"/>
          <a:ext cx="10820396" cy="585787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name="Slide119">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E0F9A1-0A92-A36B-A4AE-B10344ADEEED}"/>
              </a:ext>
            </a:extLst>
          </p:cNvPr>
          <p:cNvPicPr>
            <a:picLocks noChangeAspect="1"/>
          </p:cNvPicPr>
          <p:nvPr/>
        </p:nvPicPr>
        <p:blipFill>
          <a:blip r:embed="rId2"/>
          <a:stretch>
            <a:fillRect/>
          </a:stretch>
        </p:blipFill>
        <p:spPr>
          <a:xfrm>
            <a:off x="246888" y="178243"/>
            <a:ext cx="11558015" cy="6581348"/>
          </a:xfrm>
          <a:prstGeom prst="rect">
            <a:avLst/>
          </a:prstGeom>
          <a:noFill/>
          <a:ln cap="flat">
            <a:noFill/>
          </a:ln>
        </p:spPr>
      </p:pic>
      <p:sp>
        <p:nvSpPr>
          <p:cNvPr id="3" name="Rectangle: Rounded Corners 3">
            <a:extLst>
              <a:ext uri="{FF2B5EF4-FFF2-40B4-BE49-F238E27FC236}">
                <a16:creationId xmlns:a16="http://schemas.microsoft.com/office/drawing/2014/main" id="{46E78923-C2F3-9459-9650-9096FDCE1A57}"/>
              </a:ext>
            </a:extLst>
          </p:cNvPr>
          <p:cNvSpPr/>
          <p:nvPr/>
        </p:nvSpPr>
        <p:spPr>
          <a:xfrm>
            <a:off x="5971425" y="1314449"/>
            <a:ext cx="6068168" cy="1057275"/>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57150"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Rectangle: Rounded Corners 6">
            <a:extLst>
              <a:ext uri="{FF2B5EF4-FFF2-40B4-BE49-F238E27FC236}">
                <a16:creationId xmlns:a16="http://schemas.microsoft.com/office/drawing/2014/main" id="{11B6C07E-0208-02AD-7B59-90DF32FFABBA}"/>
              </a:ext>
            </a:extLst>
          </p:cNvPr>
          <p:cNvSpPr/>
          <p:nvPr/>
        </p:nvSpPr>
        <p:spPr>
          <a:xfrm>
            <a:off x="514350" y="1238243"/>
            <a:ext cx="4876796" cy="222885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57150"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graphicFrame>
        <p:nvGraphicFramePr>
          <p:cNvPr id="5" name="Chart 5">
            <a:extLst>
              <a:ext uri="{FF2B5EF4-FFF2-40B4-BE49-F238E27FC236}">
                <a16:creationId xmlns:a16="http://schemas.microsoft.com/office/drawing/2014/main" id="{5055D083-85F2-DF7C-D518-16E1AB6E4C5E}"/>
              </a:ext>
            </a:extLst>
          </p:cNvPr>
          <p:cNvGraphicFramePr/>
          <p:nvPr/>
        </p:nvGraphicFramePr>
        <p:xfrm>
          <a:off x="804114" y="295278"/>
          <a:ext cx="10334621" cy="572452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name="Slide118">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3E550559-2FC6-E236-3A3F-8227B7EE86C1}"/>
              </a:ext>
            </a:extLst>
          </p:cNvPr>
          <p:cNvPicPr>
            <a:picLocks noChangeAspect="1"/>
          </p:cNvPicPr>
          <p:nvPr/>
        </p:nvPicPr>
        <p:blipFill>
          <a:blip r:embed="rId2"/>
          <a:stretch>
            <a:fillRect/>
          </a:stretch>
        </p:blipFill>
        <p:spPr>
          <a:xfrm>
            <a:off x="506028" y="65589"/>
            <a:ext cx="10955042" cy="6591507"/>
          </a:xfrm>
          <a:prstGeom prst="rect">
            <a:avLst/>
          </a:prstGeom>
          <a:noFill/>
          <a:ln cap="flat">
            <a:noFill/>
          </a:ln>
        </p:spPr>
      </p:pic>
      <p:sp>
        <p:nvSpPr>
          <p:cNvPr id="3" name="Rectangle: Rounded Corners 3">
            <a:extLst>
              <a:ext uri="{FF2B5EF4-FFF2-40B4-BE49-F238E27FC236}">
                <a16:creationId xmlns:a16="http://schemas.microsoft.com/office/drawing/2014/main" id="{7D4522B9-1C30-DEB0-A756-9F11CA6C8967}"/>
              </a:ext>
            </a:extLst>
          </p:cNvPr>
          <p:cNvSpPr/>
          <p:nvPr/>
        </p:nvSpPr>
        <p:spPr>
          <a:xfrm>
            <a:off x="4536484" y="1926457"/>
            <a:ext cx="4559884" cy="1020927"/>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57150"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Rectangle: Rounded Corners 6">
            <a:extLst>
              <a:ext uri="{FF2B5EF4-FFF2-40B4-BE49-F238E27FC236}">
                <a16:creationId xmlns:a16="http://schemas.microsoft.com/office/drawing/2014/main" id="{F694C6B6-981F-7493-62CE-AEA57C5E4717}"/>
              </a:ext>
            </a:extLst>
          </p:cNvPr>
          <p:cNvSpPr/>
          <p:nvPr/>
        </p:nvSpPr>
        <p:spPr>
          <a:xfrm>
            <a:off x="372864" y="852257"/>
            <a:ext cx="4243529" cy="182880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57150"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graphicFrame>
        <p:nvGraphicFramePr>
          <p:cNvPr id="5" name="Chart 5">
            <a:extLst>
              <a:ext uri="{FF2B5EF4-FFF2-40B4-BE49-F238E27FC236}">
                <a16:creationId xmlns:a16="http://schemas.microsoft.com/office/drawing/2014/main" id="{03005FF4-F16F-041E-4C0B-559ACFF1106A}"/>
              </a:ext>
            </a:extLst>
          </p:cNvPr>
          <p:cNvGraphicFramePr/>
          <p:nvPr/>
        </p:nvGraphicFramePr>
        <p:xfrm>
          <a:off x="673364" y="200902"/>
          <a:ext cx="10620371" cy="563880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9">
            <a:extLst>
              <a:ext uri="{FF2B5EF4-FFF2-40B4-BE49-F238E27FC236}">
                <a16:creationId xmlns:a16="http://schemas.microsoft.com/office/drawing/2014/main" id="{D84422F7-6F23-E243-2A37-02AA5312FB52}"/>
              </a:ext>
            </a:extLst>
          </p:cNvPr>
          <p:cNvGraphicFramePr/>
          <p:nvPr/>
        </p:nvGraphicFramePr>
        <p:xfrm>
          <a:off x="603824" y="0"/>
          <a:ext cx="10620371" cy="5638803"/>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name="Slide219">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80C66D0-8FF0-91D9-89CC-38034CD171DD}"/>
              </a:ext>
            </a:extLst>
          </p:cNvPr>
          <p:cNvPicPr>
            <a:picLocks noChangeAspect="1"/>
          </p:cNvPicPr>
          <p:nvPr/>
        </p:nvPicPr>
        <p:blipFill>
          <a:blip r:embed="rId2"/>
          <a:stretch>
            <a:fillRect/>
          </a:stretch>
        </p:blipFill>
        <p:spPr>
          <a:xfrm>
            <a:off x="319591" y="116768"/>
            <a:ext cx="11487707" cy="6587136"/>
          </a:xfrm>
          <a:prstGeom prst="rect">
            <a:avLst/>
          </a:prstGeom>
          <a:noFill/>
          <a:ln cap="flat">
            <a:noFill/>
          </a:ln>
        </p:spPr>
      </p:pic>
      <p:sp>
        <p:nvSpPr>
          <p:cNvPr id="3" name="Rectangle: Rounded Corners 6">
            <a:extLst>
              <a:ext uri="{FF2B5EF4-FFF2-40B4-BE49-F238E27FC236}">
                <a16:creationId xmlns:a16="http://schemas.microsoft.com/office/drawing/2014/main" id="{E141772F-BFBF-E13D-6CCC-2B35D4D092CB}"/>
              </a:ext>
            </a:extLst>
          </p:cNvPr>
          <p:cNvSpPr/>
          <p:nvPr/>
        </p:nvSpPr>
        <p:spPr>
          <a:xfrm>
            <a:off x="139281" y="854195"/>
            <a:ext cx="4414430" cy="174270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57150"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Rectangle: Rounded Corners 7">
            <a:extLst>
              <a:ext uri="{FF2B5EF4-FFF2-40B4-BE49-F238E27FC236}">
                <a16:creationId xmlns:a16="http://schemas.microsoft.com/office/drawing/2014/main" id="{04FBB547-575B-1E61-74FC-07F627523D86}"/>
              </a:ext>
            </a:extLst>
          </p:cNvPr>
          <p:cNvSpPr/>
          <p:nvPr/>
        </p:nvSpPr>
        <p:spPr>
          <a:xfrm>
            <a:off x="4435324" y="2048256"/>
            <a:ext cx="4480431" cy="1018403"/>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57150"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graphicFrame>
        <p:nvGraphicFramePr>
          <p:cNvPr id="5" name="Chart 5">
            <a:extLst>
              <a:ext uri="{FF2B5EF4-FFF2-40B4-BE49-F238E27FC236}">
                <a16:creationId xmlns:a16="http://schemas.microsoft.com/office/drawing/2014/main" id="{419743C8-AAB0-0B39-1CFF-23D6C13ECB6B}"/>
              </a:ext>
            </a:extLst>
          </p:cNvPr>
          <p:cNvGraphicFramePr/>
          <p:nvPr/>
        </p:nvGraphicFramePr>
        <p:xfrm>
          <a:off x="2346496" y="299648"/>
          <a:ext cx="8776475" cy="5534031"/>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name="Slide220">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9E96AEA4-0394-7D57-BC4D-156B26A653F3}"/>
              </a:ext>
            </a:extLst>
          </p:cNvPr>
          <p:cNvPicPr>
            <a:picLocks noChangeAspect="1"/>
          </p:cNvPicPr>
          <p:nvPr/>
        </p:nvPicPr>
        <p:blipFill>
          <a:blip r:embed="rId2"/>
          <a:stretch>
            <a:fillRect/>
          </a:stretch>
        </p:blipFill>
        <p:spPr>
          <a:xfrm>
            <a:off x="139281" y="9701"/>
            <a:ext cx="11836697" cy="6794540"/>
          </a:xfrm>
          <a:prstGeom prst="rect">
            <a:avLst/>
          </a:prstGeom>
          <a:noFill/>
          <a:ln cap="flat">
            <a:noFill/>
          </a:ln>
        </p:spPr>
      </p:pic>
      <p:sp>
        <p:nvSpPr>
          <p:cNvPr id="3" name="Rectangle: Rounded Corners 6">
            <a:extLst>
              <a:ext uri="{FF2B5EF4-FFF2-40B4-BE49-F238E27FC236}">
                <a16:creationId xmlns:a16="http://schemas.microsoft.com/office/drawing/2014/main" id="{9C95A8FA-B429-B19C-ADB5-3C533F4A5F01}"/>
              </a:ext>
            </a:extLst>
          </p:cNvPr>
          <p:cNvSpPr/>
          <p:nvPr/>
        </p:nvSpPr>
        <p:spPr>
          <a:xfrm>
            <a:off x="216027" y="1464813"/>
            <a:ext cx="4337685" cy="1132082"/>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57150"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Rectangle: Rounded Corners 7">
            <a:extLst>
              <a:ext uri="{FF2B5EF4-FFF2-40B4-BE49-F238E27FC236}">
                <a16:creationId xmlns:a16="http://schemas.microsoft.com/office/drawing/2014/main" id="{76FC8708-1CA9-7AE6-F490-25641033DEE0}"/>
              </a:ext>
            </a:extLst>
          </p:cNvPr>
          <p:cNvSpPr/>
          <p:nvPr/>
        </p:nvSpPr>
        <p:spPr>
          <a:xfrm>
            <a:off x="4435324" y="2048256"/>
            <a:ext cx="4480431" cy="1018403"/>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57150"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graphicFrame>
        <p:nvGraphicFramePr>
          <p:cNvPr id="5" name="Chart 5">
            <a:extLst>
              <a:ext uri="{FF2B5EF4-FFF2-40B4-BE49-F238E27FC236}">
                <a16:creationId xmlns:a16="http://schemas.microsoft.com/office/drawing/2014/main" id="{6C540DB8-47EC-BA1D-973C-BADCC52C6C36}"/>
              </a:ext>
            </a:extLst>
          </p:cNvPr>
          <p:cNvGraphicFramePr/>
          <p:nvPr/>
        </p:nvGraphicFramePr>
        <p:xfrm>
          <a:off x="3571518" y="228334"/>
          <a:ext cx="8776475" cy="5534031"/>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name="Slide87">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FC7425-0BE5-2329-ADF2-6E8FCFD94DD2}"/>
              </a:ext>
            </a:extLst>
          </p:cNvPr>
          <p:cNvSpPr/>
          <p:nvPr/>
        </p:nvSpPr>
        <p:spPr>
          <a:xfrm>
            <a:off x="847721" y="1200150"/>
            <a:ext cx="10496553" cy="4190996"/>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1" i="0" u="none" strike="noStrike" kern="1200" cap="none" spc="0" baseline="0">
                <a:solidFill>
                  <a:srgbClr val="70AD47"/>
                </a:solidFill>
                <a:uFillTx/>
                <a:latin typeface="Calibri"/>
              </a:rPr>
              <a:t>BUT THAT’S NOT ALL!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cBhvr>
                                        <p:cTn id="6" dur="250" accel="50000" decel="50000" autoRev="1" fill="hold">
                                          <p:stCondLst>
                                            <p:cond delay="0"/>
                                          </p:stCondLst>
                                        </p:cTn>
                                        <p:tgtEl>
                                          <p:spTgt spid="2"/>
                                        </p:tgtEl>
                                        <p:attrNameLst>
                                          <p:attrName>ppt_x</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name="Slide12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6217A-B003-57F8-1244-5CABC8E3B9E7}"/>
              </a:ext>
            </a:extLst>
          </p:cNvPr>
          <p:cNvSpPr txBox="1">
            <a:spLocks noGrp="1"/>
          </p:cNvSpPr>
          <p:nvPr>
            <p:ph type="title"/>
          </p:nvPr>
        </p:nvSpPr>
        <p:spPr>
          <a:xfrm>
            <a:off x="214920" y="-83786"/>
            <a:ext cx="10515600" cy="997985"/>
          </a:xfrm>
        </p:spPr>
        <p:txBody>
          <a:bodyPr/>
          <a:lstStyle/>
          <a:p>
            <a:pPr lvl="0"/>
            <a:r>
              <a:rPr lang="en-US"/>
              <a:t>What do districts actually spend?</a:t>
            </a:r>
          </a:p>
        </p:txBody>
      </p:sp>
      <p:graphicFrame>
        <p:nvGraphicFramePr>
          <p:cNvPr id="3" name="Content Placeholder 5">
            <a:extLst>
              <a:ext uri="{FF2B5EF4-FFF2-40B4-BE49-F238E27FC236}">
                <a16:creationId xmlns:a16="http://schemas.microsoft.com/office/drawing/2014/main" id="{EECADC2F-1F02-8F91-3592-54598111F052}"/>
              </a:ext>
            </a:extLst>
          </p:cNvPr>
          <p:cNvGraphicFramePr>
            <a:graphicFrameLocks noGrp="1"/>
          </p:cNvGraphicFramePr>
          <p:nvPr>
            <p:ph idx="1"/>
          </p:nvPr>
        </p:nvGraphicFramePr>
        <p:xfrm>
          <a:off x="601967" y="1162632"/>
          <a:ext cx="10364522" cy="3469498"/>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6">
            <a:extLst>
              <a:ext uri="{FF2B5EF4-FFF2-40B4-BE49-F238E27FC236}">
                <a16:creationId xmlns:a16="http://schemas.microsoft.com/office/drawing/2014/main" id="{9476D0F4-68E8-1191-9416-6CB24154FE6B}"/>
              </a:ext>
            </a:extLst>
          </p:cNvPr>
          <p:cNvSpPr txBox="1"/>
          <p:nvPr/>
        </p:nvSpPr>
        <p:spPr>
          <a:xfrm>
            <a:off x="418987" y="656749"/>
            <a:ext cx="7128964"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A look at FY21: spending over required minimum from what was budgeted</a:t>
            </a:r>
          </a:p>
        </p:txBody>
      </p:sp>
      <p:sp>
        <p:nvSpPr>
          <p:cNvPr id="5" name="TextBox 8">
            <a:extLst>
              <a:ext uri="{FF2B5EF4-FFF2-40B4-BE49-F238E27FC236}">
                <a16:creationId xmlns:a16="http://schemas.microsoft.com/office/drawing/2014/main" id="{D3257EC0-D177-C845-F3EA-EBAD0C19557D}"/>
              </a:ext>
            </a:extLst>
          </p:cNvPr>
          <p:cNvSpPr txBox="1"/>
          <p:nvPr/>
        </p:nvSpPr>
        <p:spPr>
          <a:xfrm>
            <a:off x="6683943" y="6201250"/>
            <a:ext cx="6559823"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Important note: this is all general fund spending</a:t>
            </a:r>
          </a:p>
        </p:txBody>
      </p:sp>
      <p:graphicFrame>
        <p:nvGraphicFramePr>
          <p:cNvPr id="6" name="Table 4">
            <a:extLst>
              <a:ext uri="{FF2B5EF4-FFF2-40B4-BE49-F238E27FC236}">
                <a16:creationId xmlns:a16="http://schemas.microsoft.com/office/drawing/2014/main" id="{F5938C1E-C2A1-9051-595E-B080E078C254}"/>
              </a:ext>
            </a:extLst>
          </p:cNvPr>
          <p:cNvGraphicFramePr>
            <a:graphicFrameLocks noGrp="1"/>
          </p:cNvGraphicFramePr>
          <p:nvPr/>
        </p:nvGraphicFramePr>
        <p:xfrm>
          <a:off x="851434" y="1274509"/>
          <a:ext cx="9879086" cy="4054778"/>
        </p:xfrm>
        <a:graphic>
          <a:graphicData uri="http://schemas.openxmlformats.org/drawingml/2006/table">
            <a:tbl>
              <a:tblPr firstRow="1" bandRow="1">
                <a:effectLst/>
                <a:tableStyleId>{5C22544A-7EE6-4342-B048-85BDC9FD1C3A}</a:tableStyleId>
              </a:tblPr>
              <a:tblGrid>
                <a:gridCol w="2663235">
                  <a:extLst>
                    <a:ext uri="{9D8B030D-6E8A-4147-A177-3AD203B41FA5}">
                      <a16:colId xmlns:a16="http://schemas.microsoft.com/office/drawing/2014/main" val="2137336294"/>
                    </a:ext>
                  </a:extLst>
                </a:gridCol>
                <a:gridCol w="2276307">
                  <a:extLst>
                    <a:ext uri="{9D8B030D-6E8A-4147-A177-3AD203B41FA5}">
                      <a16:colId xmlns:a16="http://schemas.microsoft.com/office/drawing/2014/main" val="103779605"/>
                    </a:ext>
                  </a:extLst>
                </a:gridCol>
                <a:gridCol w="2469776">
                  <a:extLst>
                    <a:ext uri="{9D8B030D-6E8A-4147-A177-3AD203B41FA5}">
                      <a16:colId xmlns:a16="http://schemas.microsoft.com/office/drawing/2014/main" val="195340937"/>
                    </a:ext>
                  </a:extLst>
                </a:gridCol>
                <a:gridCol w="2469776">
                  <a:extLst>
                    <a:ext uri="{9D8B030D-6E8A-4147-A177-3AD203B41FA5}">
                      <a16:colId xmlns:a16="http://schemas.microsoft.com/office/drawing/2014/main" val="941399551"/>
                    </a:ext>
                  </a:extLst>
                </a:gridCol>
              </a:tblGrid>
              <a:tr h="802047">
                <a:tc>
                  <a:txBody>
                    <a:bodyPr/>
                    <a:lstStyle/>
                    <a:p>
                      <a:pPr lvl="0"/>
                      <a:r>
                        <a:rPr lang="en-US"/>
                        <a:t>District</a:t>
                      </a:r>
                    </a:p>
                  </a:txBody>
                  <a:tcPr/>
                </a:tc>
                <a:tc>
                  <a:txBody>
                    <a:bodyPr/>
                    <a:lstStyle/>
                    <a:p>
                      <a:pPr lvl="0"/>
                      <a:r>
                        <a:rPr lang="en-US"/>
                        <a:t>Foundation budget</a:t>
                      </a:r>
                    </a:p>
                  </a:txBody>
                  <a:tcPr/>
                </a:tc>
                <a:tc>
                  <a:txBody>
                    <a:bodyPr/>
                    <a:lstStyle/>
                    <a:p>
                      <a:pPr lvl="0"/>
                      <a:r>
                        <a:rPr lang="en-US"/>
                        <a:t>Actual net school spending</a:t>
                      </a:r>
                    </a:p>
                  </a:txBody>
                  <a:tcPr/>
                </a:tc>
                <a:tc>
                  <a:txBody>
                    <a:bodyPr/>
                    <a:lstStyle/>
                    <a:p>
                      <a:pPr lvl="0"/>
                      <a:r>
                        <a:rPr lang="en-US"/>
                        <a:t>Percentage over required</a:t>
                      </a:r>
                    </a:p>
                  </a:txBody>
                  <a:tcPr/>
                </a:tc>
                <a:extLst>
                  <a:ext uri="{0D108BD9-81ED-4DB2-BD59-A6C34878D82A}">
                    <a16:rowId xmlns:a16="http://schemas.microsoft.com/office/drawing/2014/main" val="3196978168"/>
                  </a:ext>
                </a:extLst>
              </a:tr>
              <a:tr h="464679">
                <a:tc>
                  <a:txBody>
                    <a:bodyPr/>
                    <a:lstStyle/>
                    <a:p>
                      <a:pPr lvl="0"/>
                      <a:r>
                        <a:rPr lang="en-US"/>
                        <a:t>Ayer-Shirley</a:t>
                      </a:r>
                    </a:p>
                  </a:txBody>
                  <a:tcPr/>
                </a:tc>
                <a:tc>
                  <a:txBody>
                    <a:bodyPr/>
                    <a:lstStyle/>
                    <a:p>
                      <a:pPr lvl="0"/>
                      <a:r>
                        <a:rPr lang="en-US"/>
                        <a:t>$16,921,239</a:t>
                      </a:r>
                    </a:p>
                  </a:txBody>
                  <a:tcPr/>
                </a:tc>
                <a:tc>
                  <a:txBody>
                    <a:bodyPr/>
                    <a:lstStyle/>
                    <a:p>
                      <a:pPr lvl="0"/>
                      <a:r>
                        <a:rPr lang="en-US"/>
                        <a:t>$29,165,721</a:t>
                      </a:r>
                    </a:p>
                  </a:txBody>
                  <a:tcPr/>
                </a:tc>
                <a:tc>
                  <a:txBody>
                    <a:bodyPr/>
                    <a:lstStyle/>
                    <a:p>
                      <a:pPr lvl="0"/>
                      <a:r>
                        <a:rPr lang="en-US"/>
                        <a:t>72.4%</a:t>
                      </a:r>
                    </a:p>
                  </a:txBody>
                  <a:tcPr/>
                </a:tc>
                <a:extLst>
                  <a:ext uri="{0D108BD9-81ED-4DB2-BD59-A6C34878D82A}">
                    <a16:rowId xmlns:a16="http://schemas.microsoft.com/office/drawing/2014/main" val="2957583696"/>
                  </a:ext>
                </a:extLst>
              </a:tr>
              <a:tr h="464679">
                <a:tc>
                  <a:txBody>
                    <a:bodyPr/>
                    <a:lstStyle/>
                    <a:p>
                      <a:pPr lvl="0"/>
                      <a:r>
                        <a:rPr lang="en-US"/>
                        <a:t>Blackstone Valley Tech</a:t>
                      </a:r>
                    </a:p>
                  </a:txBody>
                  <a:tcPr/>
                </a:tc>
                <a:tc>
                  <a:txBody>
                    <a:bodyPr/>
                    <a:lstStyle/>
                    <a:p>
                      <a:pPr lvl="0"/>
                      <a:r>
                        <a:rPr lang="en-US"/>
                        <a:t>$20,447,639</a:t>
                      </a:r>
                    </a:p>
                  </a:txBody>
                  <a:tcPr/>
                </a:tc>
                <a:tc>
                  <a:txBody>
                    <a:bodyPr/>
                    <a:lstStyle/>
                    <a:p>
                      <a:pPr lvl="0"/>
                      <a:r>
                        <a:rPr lang="en-US"/>
                        <a:t>$22,622,354</a:t>
                      </a:r>
                    </a:p>
                  </a:txBody>
                  <a:tcPr/>
                </a:tc>
                <a:tc>
                  <a:txBody>
                    <a:bodyPr/>
                    <a:lstStyle/>
                    <a:p>
                      <a:pPr lvl="0"/>
                      <a:r>
                        <a:rPr lang="en-US"/>
                        <a:t>13.5%</a:t>
                      </a:r>
                    </a:p>
                  </a:txBody>
                  <a:tcPr/>
                </a:tc>
                <a:extLst>
                  <a:ext uri="{0D108BD9-81ED-4DB2-BD59-A6C34878D82A}">
                    <a16:rowId xmlns:a16="http://schemas.microsoft.com/office/drawing/2014/main" val="252037709"/>
                  </a:ext>
                </a:extLst>
              </a:tr>
              <a:tr h="464679">
                <a:tc>
                  <a:txBody>
                    <a:bodyPr/>
                    <a:lstStyle/>
                    <a:p>
                      <a:pPr lvl="0"/>
                      <a:r>
                        <a:rPr lang="en-US"/>
                        <a:t>Billerica</a:t>
                      </a:r>
                    </a:p>
                  </a:txBody>
                  <a:tcPr/>
                </a:tc>
                <a:tc>
                  <a:txBody>
                    <a:bodyPr/>
                    <a:lstStyle/>
                    <a:p>
                      <a:pPr lvl="0"/>
                      <a:r>
                        <a:rPr lang="en-US"/>
                        <a:t>$52,647,472</a:t>
                      </a:r>
                    </a:p>
                  </a:txBody>
                  <a:tcPr/>
                </a:tc>
                <a:tc>
                  <a:txBody>
                    <a:bodyPr/>
                    <a:lstStyle/>
                    <a:p>
                      <a:pPr lvl="0"/>
                      <a:r>
                        <a:rPr lang="en-US"/>
                        <a:t>$81,108,444</a:t>
                      </a:r>
                    </a:p>
                  </a:txBody>
                  <a:tcPr/>
                </a:tc>
                <a:tc>
                  <a:txBody>
                    <a:bodyPr/>
                    <a:lstStyle/>
                    <a:p>
                      <a:pPr lvl="0"/>
                      <a:r>
                        <a:rPr lang="en-US"/>
                        <a:t>54.1%</a:t>
                      </a:r>
                    </a:p>
                  </a:txBody>
                  <a:tcPr/>
                </a:tc>
                <a:extLst>
                  <a:ext uri="{0D108BD9-81ED-4DB2-BD59-A6C34878D82A}">
                    <a16:rowId xmlns:a16="http://schemas.microsoft.com/office/drawing/2014/main" val="1451015903"/>
                  </a:ext>
                </a:extLst>
              </a:tr>
              <a:tr h="464679">
                <a:tc>
                  <a:txBody>
                    <a:bodyPr/>
                    <a:lstStyle/>
                    <a:p>
                      <a:pPr lvl="0"/>
                      <a:r>
                        <a:rPr lang="en-US"/>
                        <a:t>Groton-Dunstable</a:t>
                      </a:r>
                    </a:p>
                  </a:txBody>
                  <a:tcPr/>
                </a:tc>
                <a:tc>
                  <a:txBody>
                    <a:bodyPr/>
                    <a:lstStyle/>
                    <a:p>
                      <a:pPr lvl="0"/>
                      <a:r>
                        <a:rPr lang="en-US"/>
                        <a:t>$24,034,914</a:t>
                      </a:r>
                    </a:p>
                  </a:txBody>
                  <a:tcPr/>
                </a:tc>
                <a:tc>
                  <a:txBody>
                    <a:bodyPr/>
                    <a:lstStyle/>
                    <a:p>
                      <a:pPr lvl="0"/>
                      <a:r>
                        <a:rPr lang="en-US"/>
                        <a:t>$38,443,512</a:t>
                      </a:r>
                    </a:p>
                  </a:txBody>
                  <a:tcPr/>
                </a:tc>
                <a:tc>
                  <a:txBody>
                    <a:bodyPr/>
                    <a:lstStyle/>
                    <a:p>
                      <a:pPr lvl="0"/>
                      <a:r>
                        <a:rPr lang="en-US"/>
                        <a:t>59.9%</a:t>
                      </a:r>
                    </a:p>
                  </a:txBody>
                  <a:tcPr/>
                </a:tc>
                <a:extLst>
                  <a:ext uri="{0D108BD9-81ED-4DB2-BD59-A6C34878D82A}">
                    <a16:rowId xmlns:a16="http://schemas.microsoft.com/office/drawing/2014/main" val="344684062"/>
                  </a:ext>
                </a:extLst>
              </a:tr>
              <a:tr h="464679">
                <a:tc>
                  <a:txBody>
                    <a:bodyPr/>
                    <a:lstStyle/>
                    <a:p>
                      <a:pPr lvl="0"/>
                      <a:r>
                        <a:rPr lang="en-US"/>
                        <a:t>Wayland</a:t>
                      </a:r>
                    </a:p>
                  </a:txBody>
                  <a:tcPr/>
                </a:tc>
                <a:tc>
                  <a:txBody>
                    <a:bodyPr/>
                    <a:lstStyle/>
                    <a:p>
                      <a:pPr lvl="0"/>
                      <a:r>
                        <a:rPr lang="en-US"/>
                        <a:t>$28,213,341</a:t>
                      </a:r>
                    </a:p>
                  </a:txBody>
                  <a:tcPr/>
                </a:tc>
                <a:tc>
                  <a:txBody>
                    <a:bodyPr/>
                    <a:lstStyle/>
                    <a:p>
                      <a:pPr lvl="0"/>
                      <a:r>
                        <a:rPr lang="en-US"/>
                        <a:t>$50,671,302</a:t>
                      </a:r>
                    </a:p>
                  </a:txBody>
                  <a:tcPr/>
                </a:tc>
                <a:tc>
                  <a:txBody>
                    <a:bodyPr/>
                    <a:lstStyle/>
                    <a:p>
                      <a:pPr lvl="0"/>
                      <a:r>
                        <a:rPr lang="en-US"/>
                        <a:t>79.6%</a:t>
                      </a:r>
                    </a:p>
                  </a:txBody>
                  <a:tcPr/>
                </a:tc>
                <a:extLst>
                  <a:ext uri="{0D108BD9-81ED-4DB2-BD59-A6C34878D82A}">
                    <a16:rowId xmlns:a16="http://schemas.microsoft.com/office/drawing/2014/main" val="3303859379"/>
                  </a:ext>
                </a:extLst>
              </a:tr>
              <a:tr h="464679">
                <a:tc>
                  <a:txBody>
                    <a:bodyPr/>
                    <a:lstStyle/>
                    <a:p>
                      <a:pPr lvl="0"/>
                      <a:r>
                        <a:rPr lang="en-US"/>
                        <a:t>Winchendon</a:t>
                      </a:r>
                    </a:p>
                  </a:txBody>
                  <a:tcPr/>
                </a:tc>
                <a:tc>
                  <a:txBody>
                    <a:bodyPr/>
                    <a:lstStyle/>
                    <a:p>
                      <a:pPr lvl="0"/>
                      <a:r>
                        <a:rPr lang="en-US"/>
                        <a:t>$15,745,626</a:t>
                      </a:r>
                    </a:p>
                  </a:txBody>
                  <a:tcPr/>
                </a:tc>
                <a:tc>
                  <a:txBody>
                    <a:bodyPr/>
                    <a:lstStyle/>
                    <a:p>
                      <a:pPr lvl="0"/>
                      <a:r>
                        <a:rPr lang="en-US"/>
                        <a:t>$17,018,499</a:t>
                      </a:r>
                    </a:p>
                  </a:txBody>
                  <a:tcPr/>
                </a:tc>
                <a:tc>
                  <a:txBody>
                    <a:bodyPr/>
                    <a:lstStyle/>
                    <a:p>
                      <a:pPr lvl="0"/>
                      <a:r>
                        <a:rPr lang="en-US"/>
                        <a:t>8.1%</a:t>
                      </a:r>
                    </a:p>
                  </a:txBody>
                  <a:tcPr/>
                </a:tc>
                <a:extLst>
                  <a:ext uri="{0D108BD9-81ED-4DB2-BD59-A6C34878D82A}">
                    <a16:rowId xmlns:a16="http://schemas.microsoft.com/office/drawing/2014/main" val="1385564307"/>
                  </a:ext>
                </a:extLst>
              </a:tr>
              <a:tr h="464679">
                <a:tc>
                  <a:txBody>
                    <a:bodyPr/>
                    <a:lstStyle/>
                    <a:p>
                      <a:pPr lvl="0"/>
                      <a:r>
                        <a:rPr lang="en-US"/>
                        <a:t>Worcester</a:t>
                      </a:r>
                    </a:p>
                  </a:txBody>
                  <a:tcPr/>
                </a:tc>
                <a:tc>
                  <a:txBody>
                    <a:bodyPr/>
                    <a:lstStyle/>
                    <a:p>
                      <a:pPr lvl="0"/>
                      <a:r>
                        <a:rPr lang="en-US"/>
                        <a:t>$382,606,984</a:t>
                      </a:r>
                    </a:p>
                  </a:txBody>
                  <a:tcPr/>
                </a:tc>
                <a:tc>
                  <a:txBody>
                    <a:bodyPr/>
                    <a:lstStyle/>
                    <a:p>
                      <a:pPr lvl="0"/>
                      <a:r>
                        <a:rPr lang="en-US"/>
                        <a:t>$392,653,611</a:t>
                      </a:r>
                    </a:p>
                  </a:txBody>
                  <a:tcPr/>
                </a:tc>
                <a:tc>
                  <a:txBody>
                    <a:bodyPr/>
                    <a:lstStyle/>
                    <a:p>
                      <a:pPr lvl="0"/>
                      <a:r>
                        <a:rPr lang="en-US"/>
                        <a:t>2.6%</a:t>
                      </a:r>
                    </a:p>
                  </a:txBody>
                  <a:tcPr/>
                </a:tc>
                <a:extLst>
                  <a:ext uri="{0D108BD9-81ED-4DB2-BD59-A6C34878D82A}">
                    <a16:rowId xmlns:a16="http://schemas.microsoft.com/office/drawing/2014/main" val="264536996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4">
    <p:bg>
      <p:bgPr>
        <a:solidFill>
          <a:srgbClr val="FFF9E7"/>
        </a:solidFill>
        <a:effectLst/>
      </p:bgPr>
    </p:bg>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77A675D1-DEE3-A885-1523-641553B185F0}"/>
              </a:ext>
            </a:extLst>
          </p:cNvPr>
          <p:cNvSpPr txBox="1">
            <a:spLocks noGrp="1"/>
          </p:cNvSpPr>
          <p:nvPr>
            <p:ph type="title"/>
          </p:nvPr>
        </p:nvSpPr>
        <p:spPr>
          <a:xfrm>
            <a:off x="197958" y="286600"/>
            <a:ext cx="11858917" cy="957733"/>
          </a:xfrm>
        </p:spPr>
        <p:txBody>
          <a:bodyPr/>
          <a:lstStyle/>
          <a:p>
            <a:pPr lvl="0"/>
            <a:r>
              <a:rPr lang="en-US" sz="4200" b="1">
                <a:solidFill>
                  <a:srgbClr val="0070C0"/>
                </a:solidFill>
                <a:latin typeface="Imprint MT Shadow" pitchFamily="82"/>
              </a:rPr>
              <a:t>What happens when education is locally funded? </a:t>
            </a:r>
          </a:p>
        </p:txBody>
      </p:sp>
      <p:sp>
        <p:nvSpPr>
          <p:cNvPr id="3" name="Text Placeholder 8">
            <a:extLst>
              <a:ext uri="{FF2B5EF4-FFF2-40B4-BE49-F238E27FC236}">
                <a16:creationId xmlns:a16="http://schemas.microsoft.com/office/drawing/2014/main" id="{FAEF26C6-22F9-89A5-3BE3-5C61136C15F2}"/>
              </a:ext>
            </a:extLst>
          </p:cNvPr>
          <p:cNvSpPr txBox="1">
            <a:spLocks noGrp="1"/>
          </p:cNvSpPr>
          <p:nvPr>
            <p:ph type="body" idx="1"/>
          </p:nvPr>
        </p:nvSpPr>
        <p:spPr>
          <a:xfrm>
            <a:off x="6976113" y="1428036"/>
            <a:ext cx="4937760" cy="736284"/>
          </a:xfrm>
        </p:spPr>
        <p:txBody>
          <a:bodyPr/>
          <a:lstStyle/>
          <a:p>
            <a:pPr lvl="0"/>
            <a:r>
              <a:rPr lang="en-US" sz="2800">
                <a:latin typeface="Imprint MT Shadow" pitchFamily="82"/>
              </a:rPr>
              <a:t>Those that have fund more </a:t>
            </a:r>
          </a:p>
        </p:txBody>
      </p:sp>
      <p:pic>
        <p:nvPicPr>
          <p:cNvPr id="4" name="Content Placeholder 19">
            <a:extLst>
              <a:ext uri="{FF2B5EF4-FFF2-40B4-BE49-F238E27FC236}">
                <a16:creationId xmlns:a16="http://schemas.microsoft.com/office/drawing/2014/main" id="{84EEF783-AEBB-6962-6F5C-648F84E3995C}"/>
              </a:ext>
            </a:extLst>
          </p:cNvPr>
          <p:cNvPicPr>
            <a:picLocks noGrp="1" noChangeAspect="1"/>
          </p:cNvPicPr>
          <p:nvPr>
            <p:ph idx="2"/>
          </p:nvPr>
        </p:nvPicPr>
        <p:blipFill>
          <a:blip r:embed="rId2"/>
          <a:stretch>
            <a:fillRect/>
          </a:stretch>
        </p:blipFill>
        <p:spPr>
          <a:xfrm>
            <a:off x="3359240" y="2676046"/>
            <a:ext cx="4907593" cy="2379790"/>
          </a:xfrm>
        </p:spPr>
      </p:pic>
      <p:pic>
        <p:nvPicPr>
          <p:cNvPr id="5" name="Picture 5">
            <a:extLst>
              <a:ext uri="{FF2B5EF4-FFF2-40B4-BE49-F238E27FC236}">
                <a16:creationId xmlns:a16="http://schemas.microsoft.com/office/drawing/2014/main" id="{95AC698E-AE81-A9D0-0EB2-0A04DE6289E8}"/>
              </a:ext>
            </a:extLst>
          </p:cNvPr>
          <p:cNvPicPr>
            <a:picLocks noChangeAspect="1"/>
          </p:cNvPicPr>
          <p:nvPr/>
        </p:nvPicPr>
        <p:blipFill>
          <a:blip r:embed="rId3"/>
          <a:stretch>
            <a:fillRect/>
          </a:stretch>
        </p:blipFill>
        <p:spPr>
          <a:xfrm>
            <a:off x="2781303" y="2388870"/>
            <a:ext cx="7021887" cy="2808753"/>
          </a:xfrm>
          <a:prstGeom prst="rect">
            <a:avLst/>
          </a:prstGeom>
          <a:noFill/>
          <a:ln cap="flat">
            <a:noFill/>
          </a:ln>
        </p:spPr>
      </p:pic>
      <p:sp>
        <p:nvSpPr>
          <p:cNvPr id="6" name="Text Placeholder 10">
            <a:extLst>
              <a:ext uri="{FF2B5EF4-FFF2-40B4-BE49-F238E27FC236}">
                <a16:creationId xmlns:a16="http://schemas.microsoft.com/office/drawing/2014/main" id="{0F601DD2-E44B-7159-E30B-68F3EFD9D133}"/>
              </a:ext>
            </a:extLst>
          </p:cNvPr>
          <p:cNvSpPr txBox="1">
            <a:spLocks noGrp="1"/>
          </p:cNvSpPr>
          <p:nvPr>
            <p:ph type="body" idx="3"/>
          </p:nvPr>
        </p:nvSpPr>
        <p:spPr>
          <a:xfrm>
            <a:off x="197958" y="2550279"/>
            <a:ext cx="5838965" cy="736284"/>
          </a:xfrm>
        </p:spPr>
        <p:txBody>
          <a:bodyPr>
            <a:noAutofit/>
          </a:bodyPr>
          <a:lstStyle/>
          <a:p>
            <a:pPr lvl="0"/>
            <a:r>
              <a:rPr lang="en-US" sz="2800">
                <a:latin typeface="Imprint MT Shadow" pitchFamily="82"/>
              </a:rPr>
              <a:t>Those that don’t have fund less</a:t>
            </a:r>
          </a:p>
        </p:txBody>
      </p:sp>
      <p:sp>
        <p:nvSpPr>
          <p:cNvPr id="7" name="TextBox 22">
            <a:extLst>
              <a:ext uri="{FF2B5EF4-FFF2-40B4-BE49-F238E27FC236}">
                <a16:creationId xmlns:a16="http://schemas.microsoft.com/office/drawing/2014/main" id="{A4A36380-90F1-0436-9E86-501FA76C6512}"/>
              </a:ext>
            </a:extLst>
          </p:cNvPr>
          <p:cNvSpPr txBox="1"/>
          <p:nvPr/>
        </p:nvSpPr>
        <p:spPr>
          <a:xfrm>
            <a:off x="925500" y="5181603"/>
            <a:ext cx="10403842" cy="120033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000000"/>
                </a:solidFill>
                <a:uFillTx/>
                <a:latin typeface="Imprint MT Shadow" pitchFamily="82"/>
              </a:rPr>
              <a:t>Plus communities with fewer resources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000000"/>
                </a:solidFill>
                <a:uFillTx/>
                <a:latin typeface="Imprint MT Shadow" pitchFamily="82"/>
              </a:rPr>
              <a:t>often have greater needs.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2" presetClass="emph" presetSubtype="0" fill="hold" nodeType="clickEffect">
                                  <p:stCondLst>
                                    <p:cond delay="0"/>
                                  </p:stCondLst>
                                  <p:childTnLst>
                                    <p:animRot by="120000">
                                      <p:cBhvr>
                                        <p:cTn id="20" dur="100" fill="hold">
                                          <p:stCondLst>
                                            <p:cond delay="0"/>
                                          </p:stCondLst>
                                        </p:cTn>
                                        <p:tgtEl>
                                          <p:spTgt spid="4"/>
                                        </p:tgtEl>
                                        <p:attrNameLst>
                                          <p:attrName>r</p:attrName>
                                        </p:attrNameLst>
                                      </p:cBhvr>
                                    </p:animRot>
                                    <p:animRot by="-240000">
                                      <p:cBhvr>
                                        <p:cTn id="21" dur="200" fill="hold">
                                          <p:stCondLst>
                                            <p:cond delay="200"/>
                                          </p:stCondLst>
                                        </p:cTn>
                                        <p:tgtEl>
                                          <p:spTgt spid="4"/>
                                        </p:tgtEl>
                                        <p:attrNameLst>
                                          <p:attrName>r</p:attrName>
                                        </p:attrNameLst>
                                      </p:cBhvr>
                                    </p:animRot>
                                    <p:animRot by="240000">
                                      <p:cBhvr>
                                        <p:cTn id="22" dur="200" fill="hold">
                                          <p:stCondLst>
                                            <p:cond delay="400"/>
                                          </p:stCondLst>
                                        </p:cTn>
                                        <p:tgtEl>
                                          <p:spTgt spid="4"/>
                                        </p:tgtEl>
                                        <p:attrNameLst>
                                          <p:attrName>r</p:attrName>
                                        </p:attrNameLst>
                                      </p:cBhvr>
                                    </p:animRot>
                                    <p:animRot by="-240000">
                                      <p:cBhvr>
                                        <p:cTn id="23" dur="200" fill="hold">
                                          <p:stCondLst>
                                            <p:cond delay="600"/>
                                          </p:stCondLst>
                                        </p:cTn>
                                        <p:tgtEl>
                                          <p:spTgt spid="4"/>
                                        </p:tgtEl>
                                        <p:attrNameLst>
                                          <p:attrName>r</p:attrName>
                                        </p:attrNameLst>
                                      </p:cBhvr>
                                    </p:animRot>
                                    <p:animRot by="120000">
                                      <p:cBhvr>
                                        <p:cTn id="24" dur="200" fill="hold">
                                          <p:stCondLst>
                                            <p:cond delay="800"/>
                                          </p:stCondLst>
                                        </p:cTn>
                                        <p:tgtEl>
                                          <p:spTgt spid="4"/>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name="Slide8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2D895-0747-4927-79D0-6C17DB1C021A}"/>
              </a:ext>
            </a:extLst>
          </p:cNvPr>
          <p:cNvSpPr txBox="1">
            <a:spLocks noGrp="1"/>
          </p:cNvSpPr>
          <p:nvPr>
            <p:ph type="title"/>
          </p:nvPr>
        </p:nvSpPr>
        <p:spPr>
          <a:xfrm>
            <a:off x="214920" y="-83786"/>
            <a:ext cx="10515600" cy="997985"/>
          </a:xfrm>
        </p:spPr>
        <p:txBody>
          <a:bodyPr/>
          <a:lstStyle/>
          <a:p>
            <a:pPr lvl="0"/>
            <a:r>
              <a:rPr lang="en-US"/>
              <a:t>What do districts actually spend?</a:t>
            </a:r>
          </a:p>
        </p:txBody>
      </p:sp>
      <p:graphicFrame>
        <p:nvGraphicFramePr>
          <p:cNvPr id="3" name="Content Placeholder 5">
            <a:extLst>
              <a:ext uri="{FF2B5EF4-FFF2-40B4-BE49-F238E27FC236}">
                <a16:creationId xmlns:a16="http://schemas.microsoft.com/office/drawing/2014/main" id="{11E83BCB-7134-4754-8454-8B92CF7917FB}"/>
              </a:ext>
            </a:extLst>
          </p:cNvPr>
          <p:cNvGraphicFramePr>
            <a:graphicFrameLocks noGrp="1"/>
          </p:cNvGraphicFramePr>
          <p:nvPr>
            <p:ph idx="1"/>
          </p:nvPr>
        </p:nvGraphicFramePr>
        <p:xfrm>
          <a:off x="601967" y="1162632"/>
          <a:ext cx="10364522" cy="3469498"/>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6">
            <a:extLst>
              <a:ext uri="{FF2B5EF4-FFF2-40B4-BE49-F238E27FC236}">
                <a16:creationId xmlns:a16="http://schemas.microsoft.com/office/drawing/2014/main" id="{CAAE909E-9BC7-00AB-F756-3E4D0629C554}"/>
              </a:ext>
            </a:extLst>
          </p:cNvPr>
          <p:cNvSpPr txBox="1"/>
          <p:nvPr/>
        </p:nvSpPr>
        <p:spPr>
          <a:xfrm>
            <a:off x="418987" y="656749"/>
            <a:ext cx="6734757" cy="38166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A look at FY21: spending over required minimum</a:t>
            </a:r>
          </a:p>
        </p:txBody>
      </p:sp>
      <p:sp>
        <p:nvSpPr>
          <p:cNvPr id="5" name="TextBox 8">
            <a:extLst>
              <a:ext uri="{FF2B5EF4-FFF2-40B4-BE49-F238E27FC236}">
                <a16:creationId xmlns:a16="http://schemas.microsoft.com/office/drawing/2014/main" id="{D2491639-2BA9-E87E-70FE-E96F785A57EF}"/>
              </a:ext>
            </a:extLst>
          </p:cNvPr>
          <p:cNvSpPr txBox="1"/>
          <p:nvPr/>
        </p:nvSpPr>
        <p:spPr>
          <a:xfrm>
            <a:off x="8245693" y="287414"/>
            <a:ext cx="3527316" cy="175432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Notes: General fund spending</a:t>
            </a:r>
            <a:br>
              <a:rPr lang="en-US" sz="1800" b="0" i="0" u="none" strike="noStrike" kern="1200" cap="none" spc="0" baseline="0">
                <a:solidFill>
                  <a:srgbClr val="000000"/>
                </a:solidFill>
                <a:uFillTx/>
                <a:latin typeface="Calibri"/>
              </a:rPr>
            </a:br>
            <a:r>
              <a:rPr lang="en-US" sz="1800" b="0" i="0" u="none" strike="noStrike" kern="1200" cap="none" spc="0" baseline="0">
                <a:solidFill>
                  <a:srgbClr val="000000"/>
                </a:solidFill>
                <a:uFillTx/>
                <a:latin typeface="Calibri"/>
              </a:rPr>
              <a:t>In </a:t>
            </a:r>
            <a:r>
              <a:rPr lang="en-US" sz="1800" b="0" i="0" u="none" strike="noStrike" kern="1200" cap="none" spc="0" baseline="0">
                <a:solidFill>
                  <a:srgbClr val="203864"/>
                </a:solidFill>
                <a:uFillTx/>
                <a:latin typeface="Calibri"/>
              </a:rPr>
              <a:t>FY21</a:t>
            </a:r>
            <a:r>
              <a:rPr lang="en-US" sz="1800" b="0" i="0" u="none" strike="noStrike" kern="1200" cap="none" spc="0" baseline="0">
                <a:solidFill>
                  <a:srgbClr val="000000"/>
                </a:solidFill>
                <a:uFillTx/>
                <a:latin typeface="Calibri"/>
              </a:rPr>
              <a:t>, a number of districts remained remote for part or most of the year, allowing transportation funding to be moved to net school spending categories </a:t>
            </a:r>
          </a:p>
        </p:txBody>
      </p:sp>
      <p:graphicFrame>
        <p:nvGraphicFramePr>
          <p:cNvPr id="6" name="Chart 4">
            <a:extLst>
              <a:ext uri="{FF2B5EF4-FFF2-40B4-BE49-F238E27FC236}">
                <a16:creationId xmlns:a16="http://schemas.microsoft.com/office/drawing/2014/main" id="{F374C64D-5120-8664-AF6C-77334397AD97}"/>
              </a:ext>
            </a:extLst>
          </p:cNvPr>
          <p:cNvGraphicFramePr/>
          <p:nvPr/>
        </p:nvGraphicFramePr>
        <p:xfrm>
          <a:off x="854150" y="1038410"/>
          <a:ext cx="10515600" cy="541867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26">
    <p:spTree>
      <p:nvGrpSpPr>
        <p:cNvPr id="1" name=""/>
        <p:cNvGrpSpPr/>
        <p:nvPr/>
      </p:nvGrpSpPr>
      <p:grpSpPr>
        <a:xfrm>
          <a:off x="0" y="0"/>
          <a:ext cx="0" cy="0"/>
          <a:chOff x="0" y="0"/>
          <a:chExt cx="0" cy="0"/>
        </a:xfrm>
      </p:grpSpPr>
      <p:grpSp>
        <p:nvGrpSpPr>
          <p:cNvPr id="2" name="Content Placeholder 3">
            <a:extLst>
              <a:ext uri="{FF2B5EF4-FFF2-40B4-BE49-F238E27FC236}">
                <a16:creationId xmlns:a16="http://schemas.microsoft.com/office/drawing/2014/main" id="{E7B51D36-FACD-1297-386F-0CC1FFC6A746}"/>
              </a:ext>
            </a:extLst>
          </p:cNvPr>
          <p:cNvGrpSpPr/>
          <p:nvPr/>
        </p:nvGrpSpPr>
        <p:grpSpPr>
          <a:xfrm>
            <a:off x="1805939" y="272317"/>
            <a:ext cx="8629650" cy="6025612"/>
            <a:chOff x="1805939" y="272317"/>
            <a:chExt cx="8629650" cy="6025612"/>
          </a:xfrm>
        </p:grpSpPr>
        <p:sp>
          <p:nvSpPr>
            <p:cNvPr id="3" name="Rectangle 2">
              <a:extLst>
                <a:ext uri="{FF2B5EF4-FFF2-40B4-BE49-F238E27FC236}">
                  <a16:creationId xmlns:a16="http://schemas.microsoft.com/office/drawing/2014/main" id="{5DC3C9EE-3EC4-595D-7855-D59CB4E04DE8}"/>
                </a:ext>
              </a:extLst>
            </p:cNvPr>
            <p:cNvSpPr/>
            <p:nvPr/>
          </p:nvSpPr>
          <p:spPr>
            <a:xfrm>
              <a:off x="1805939" y="307777"/>
              <a:ext cx="8629650" cy="5990152"/>
            </a:xfrm>
            <a:prstGeom prst="rect">
              <a:avLst/>
            </a:prstGeom>
            <a:noFill/>
            <a:ln cap="flat">
              <a:noFill/>
              <a:prstDash val="solid"/>
            </a:ln>
          </p:spPr>
          <p:txBody>
            <a:bodyPr lIns="0" tIns="0" rIns="0" bIns="0"/>
            <a:lstStyle/>
            <a:p>
              <a:endParaRPr lang="en-US"/>
            </a:p>
          </p:txBody>
        </p:sp>
        <p:sp>
          <p:nvSpPr>
            <p:cNvPr id="4" name="Freeform 3">
              <a:extLst>
                <a:ext uri="{FF2B5EF4-FFF2-40B4-BE49-F238E27FC236}">
                  <a16:creationId xmlns:a16="http://schemas.microsoft.com/office/drawing/2014/main" id="{788B4962-F66F-E519-40FE-38CE6C463790}"/>
                </a:ext>
              </a:extLst>
            </p:cNvPr>
            <p:cNvSpPr/>
            <p:nvPr/>
          </p:nvSpPr>
          <p:spPr>
            <a:xfrm>
              <a:off x="3150373" y="272317"/>
              <a:ext cx="5940783" cy="5940783"/>
            </a:xfrm>
            <a:custGeom>
              <a:avLst/>
              <a:gdLst>
                <a:gd name="f0" fmla="val 10800000"/>
                <a:gd name="f1" fmla="val 5400000"/>
                <a:gd name="f2" fmla="val 180"/>
                <a:gd name="f3" fmla="val w"/>
                <a:gd name="f4" fmla="val h"/>
                <a:gd name="f5" fmla="val 0"/>
                <a:gd name="f6" fmla="val 5940785"/>
                <a:gd name="f7" fmla="+- 0 0 17940583"/>
                <a:gd name="f8" fmla="val 3922819"/>
                <a:gd name="f9" fmla="val 344737"/>
                <a:gd name="f10" fmla="val 2793060"/>
                <a:gd name="f11" fmla="val 17396260"/>
                <a:gd name="f12" fmla="val 17982314"/>
                <a:gd name="f13" fmla="val 1060014"/>
                <a:gd name="f14" fmla="val 697647"/>
                <a:gd name="f15" fmla="val 1456372"/>
                <a:gd name="f16" fmla="val 821874"/>
                <a:gd name="f17" fmla="val 1454029"/>
                <a:gd name="f18" fmla="val 1256787"/>
                <a:gd name="f19" fmla="val 1352351"/>
                <a:gd name="f20" fmla="val 1112497"/>
                <a:gd name="f21" fmla="val 2463703"/>
                <a:gd name="f22" fmla="val 13736843"/>
                <a:gd name="f23" fmla="+- 0 0 -289"/>
                <a:gd name="f24" fmla="+- 0 0 -324"/>
                <a:gd name="f25" fmla="+- 0 0 -414"/>
                <a:gd name="f26" fmla="+- 0 0 -504"/>
                <a:gd name="f27" fmla="*/ f3 1 5940785"/>
                <a:gd name="f28" fmla="*/ f4 1 5940785"/>
                <a:gd name="f29" fmla="val f5"/>
                <a:gd name="f30" fmla="val f6"/>
                <a:gd name="f31" fmla="*/ f23 f0 1"/>
                <a:gd name="f32" fmla="*/ f24 f0 1"/>
                <a:gd name="f33" fmla="*/ f25 f0 1"/>
                <a:gd name="f34" fmla="*/ f26 f0 1"/>
                <a:gd name="f35" fmla="+- f30 0 f29"/>
                <a:gd name="f36" fmla="*/ f31 1 f2"/>
                <a:gd name="f37" fmla="*/ f32 1 f2"/>
                <a:gd name="f38" fmla="*/ f33 1 f2"/>
                <a:gd name="f39" fmla="*/ f34 1 f2"/>
                <a:gd name="f40" fmla="*/ f35 1 5940785"/>
                <a:gd name="f41" fmla="+- f36 0 f1"/>
                <a:gd name="f42" fmla="+- f37 0 f1"/>
                <a:gd name="f43" fmla="+- f38 0 f1"/>
                <a:gd name="f44" fmla="+- f39 0 f1"/>
                <a:gd name="f45" fmla="*/ 3866664 1 f40"/>
                <a:gd name="f46" fmla="*/ 499545 1 f40"/>
                <a:gd name="f47" fmla="*/ 1060014 1 f40"/>
                <a:gd name="f48" fmla="*/ 697647 1 f40"/>
                <a:gd name="f49" fmla="*/ 1456372 1 f40"/>
                <a:gd name="f50" fmla="*/ 821874 1 f40"/>
                <a:gd name="f51" fmla="*/ 1454029 1 f40"/>
                <a:gd name="f52" fmla="*/ 1256787 1 f40"/>
                <a:gd name="f53" fmla="*/ 995401 1 f40"/>
                <a:gd name="f54" fmla="*/ 4945384 1 f40"/>
                <a:gd name="f55" fmla="*/ f53 f27 1"/>
                <a:gd name="f56" fmla="*/ f54 f27 1"/>
                <a:gd name="f57" fmla="*/ f54 f28 1"/>
                <a:gd name="f58" fmla="*/ f53 f28 1"/>
                <a:gd name="f59" fmla="*/ f45 f27 1"/>
                <a:gd name="f60" fmla="*/ f46 f28 1"/>
                <a:gd name="f61" fmla="*/ f47 f27 1"/>
                <a:gd name="f62" fmla="*/ f48 f28 1"/>
                <a:gd name="f63" fmla="*/ f49 f27 1"/>
                <a:gd name="f64" fmla="*/ f50 f28 1"/>
                <a:gd name="f65" fmla="*/ f51 f27 1"/>
                <a:gd name="f66" fmla="*/ f52 f28 1"/>
              </a:gdLst>
              <a:ahLst/>
              <a:cxnLst>
                <a:cxn ang="3cd4">
                  <a:pos x="hc" y="t"/>
                </a:cxn>
                <a:cxn ang="0">
                  <a:pos x="r" y="vc"/>
                </a:cxn>
                <a:cxn ang="cd4">
                  <a:pos x="hc" y="b"/>
                </a:cxn>
                <a:cxn ang="cd2">
                  <a:pos x="l" y="vc"/>
                </a:cxn>
                <a:cxn ang="f41">
                  <a:pos x="f59" y="f60"/>
                </a:cxn>
                <a:cxn ang="f42">
                  <a:pos x="f61" y="f62"/>
                </a:cxn>
                <a:cxn ang="f43">
                  <a:pos x="f63" y="f64"/>
                </a:cxn>
                <a:cxn ang="f44">
                  <a:pos x="f65" y="f66"/>
                </a:cxn>
              </a:cxnLst>
              <a:rect l="f55" t="f58" r="f56" b="f57"/>
              <a:pathLst>
                <a:path w="5940785" h="5940785">
                  <a:moveTo>
                    <a:pt x="f8" y="f9"/>
                  </a:moveTo>
                  <a:arcTo wR="f10" hR="f10" stAng="f11" swAng="f12"/>
                  <a:lnTo>
                    <a:pt x="f13" y="f14"/>
                  </a:lnTo>
                  <a:lnTo>
                    <a:pt x="f15" y="f16"/>
                  </a:lnTo>
                  <a:lnTo>
                    <a:pt x="f17" y="f18"/>
                  </a:lnTo>
                  <a:lnTo>
                    <a:pt x="f19" y="f20"/>
                  </a:lnTo>
                  <a:arcTo wR="f21" hR="f21" stAng="f22" swAng="f7"/>
                  <a:close/>
                </a:path>
              </a:pathLst>
            </a:custGeom>
            <a:solidFill>
              <a:srgbClr val="8FAADC"/>
            </a:solidFill>
            <a:ln cap="flat">
              <a:noFill/>
              <a:prstDash val="solid"/>
            </a:ln>
          </p:spPr>
          <p:txBody>
            <a:bodyPr lIns="0" tIns="0" rIns="0" bIns="0"/>
            <a:lstStyle/>
            <a:p>
              <a:endParaRPr lang="en-US"/>
            </a:p>
          </p:txBody>
        </p:sp>
        <p:sp>
          <p:nvSpPr>
            <p:cNvPr id="5" name="Freeform 4">
              <a:extLst>
                <a:ext uri="{FF2B5EF4-FFF2-40B4-BE49-F238E27FC236}">
                  <a16:creationId xmlns:a16="http://schemas.microsoft.com/office/drawing/2014/main" id="{7C5BB93D-47EB-854E-4170-E42E15E2BE5C}"/>
                </a:ext>
              </a:extLst>
            </p:cNvPr>
            <p:cNvSpPr/>
            <p:nvPr/>
          </p:nvSpPr>
          <p:spPr>
            <a:xfrm>
              <a:off x="4719712" y="310859"/>
              <a:ext cx="2802105" cy="1401052"/>
            </a:xfrm>
            <a:custGeom>
              <a:avLst/>
              <a:gdLst>
                <a:gd name="f0" fmla="val 10800000"/>
                <a:gd name="f1" fmla="val 5400000"/>
                <a:gd name="f2" fmla="val 180"/>
                <a:gd name="f3" fmla="val w"/>
                <a:gd name="f4" fmla="val h"/>
                <a:gd name="f5" fmla="val 0"/>
                <a:gd name="f6" fmla="val 2802107"/>
                <a:gd name="f7" fmla="val 1401053"/>
                <a:gd name="f8" fmla="val 233514"/>
                <a:gd name="f9" fmla="val 104548"/>
                <a:gd name="f10" fmla="val 2568593"/>
                <a:gd name="f11" fmla="val 2697559"/>
                <a:gd name="f12" fmla="val 1167539"/>
                <a:gd name="f13" fmla="val 1296505"/>
                <a:gd name="f14" fmla="+- 0 0 -90"/>
                <a:gd name="f15" fmla="*/ f3 1 2802107"/>
                <a:gd name="f16" fmla="*/ f4 1 1401053"/>
                <a:gd name="f17" fmla="val f5"/>
                <a:gd name="f18" fmla="val f6"/>
                <a:gd name="f19" fmla="val f7"/>
                <a:gd name="f20" fmla="*/ f14 f0 1"/>
                <a:gd name="f21" fmla="+- f19 0 f17"/>
                <a:gd name="f22" fmla="+- f18 0 f17"/>
                <a:gd name="f23" fmla="*/ f20 1 f2"/>
                <a:gd name="f24" fmla="*/ f22 1 2802107"/>
                <a:gd name="f25" fmla="*/ f21 1 1401053"/>
                <a:gd name="f26" fmla="*/ 0 f22 1"/>
                <a:gd name="f27" fmla="*/ 233514 f21 1"/>
                <a:gd name="f28" fmla="*/ 233514 f22 1"/>
                <a:gd name="f29" fmla="*/ 0 f21 1"/>
                <a:gd name="f30" fmla="*/ 2568593 f22 1"/>
                <a:gd name="f31" fmla="*/ 2802107 f22 1"/>
                <a:gd name="f32" fmla="*/ 1167539 f21 1"/>
                <a:gd name="f33" fmla="*/ 1401053 f21 1"/>
                <a:gd name="f34" fmla="+- f23 0 f1"/>
                <a:gd name="f35" fmla="*/ f26 1 2802107"/>
                <a:gd name="f36" fmla="*/ f27 1 1401053"/>
                <a:gd name="f37" fmla="*/ f28 1 2802107"/>
                <a:gd name="f38" fmla="*/ f29 1 1401053"/>
                <a:gd name="f39" fmla="*/ f30 1 2802107"/>
                <a:gd name="f40" fmla="*/ f31 1 2802107"/>
                <a:gd name="f41" fmla="*/ f32 1 1401053"/>
                <a:gd name="f42" fmla="*/ f33 1 1401053"/>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2802107" h="140105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0000"/>
            </a:solidFill>
            <a:ln cap="flat">
              <a:noFill/>
              <a:prstDash val="solid"/>
            </a:ln>
          </p:spPr>
          <p:txBody>
            <a:bodyPr vert="horz" wrap="square" lIns="144594" tIns="144594" rIns="144594" bIns="144594" anchor="ctr" anchorCtr="1" compatLnSpc="1">
              <a:noAutofit/>
            </a:bodyPr>
            <a:lstStyle/>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a:rPr>
                <a:t>Superintendent &amp; Administrators Assess Needs/Priorities</a:t>
              </a:r>
            </a:p>
          </p:txBody>
        </p:sp>
        <p:sp>
          <p:nvSpPr>
            <p:cNvPr id="6" name="Freeform 5">
              <a:extLst>
                <a:ext uri="{FF2B5EF4-FFF2-40B4-BE49-F238E27FC236}">
                  <a16:creationId xmlns:a16="http://schemas.microsoft.com/office/drawing/2014/main" id="{B220B315-25F0-E6C3-65DC-0CF183C64C7A}"/>
                </a:ext>
              </a:extLst>
            </p:cNvPr>
            <p:cNvSpPr/>
            <p:nvPr/>
          </p:nvSpPr>
          <p:spPr>
            <a:xfrm>
              <a:off x="7129101" y="2061386"/>
              <a:ext cx="2802105" cy="1401052"/>
            </a:xfrm>
            <a:custGeom>
              <a:avLst/>
              <a:gdLst>
                <a:gd name="f0" fmla="val 10800000"/>
                <a:gd name="f1" fmla="val 5400000"/>
                <a:gd name="f2" fmla="val 180"/>
                <a:gd name="f3" fmla="val w"/>
                <a:gd name="f4" fmla="val h"/>
                <a:gd name="f5" fmla="val 0"/>
                <a:gd name="f6" fmla="val 2802107"/>
                <a:gd name="f7" fmla="val 1401053"/>
                <a:gd name="f8" fmla="val 233514"/>
                <a:gd name="f9" fmla="val 104548"/>
                <a:gd name="f10" fmla="val 2568593"/>
                <a:gd name="f11" fmla="val 2697559"/>
                <a:gd name="f12" fmla="val 1167539"/>
                <a:gd name="f13" fmla="val 1296505"/>
                <a:gd name="f14" fmla="+- 0 0 -90"/>
                <a:gd name="f15" fmla="*/ f3 1 2802107"/>
                <a:gd name="f16" fmla="*/ f4 1 1401053"/>
                <a:gd name="f17" fmla="val f5"/>
                <a:gd name="f18" fmla="val f6"/>
                <a:gd name="f19" fmla="val f7"/>
                <a:gd name="f20" fmla="*/ f14 f0 1"/>
                <a:gd name="f21" fmla="+- f19 0 f17"/>
                <a:gd name="f22" fmla="+- f18 0 f17"/>
                <a:gd name="f23" fmla="*/ f20 1 f2"/>
                <a:gd name="f24" fmla="*/ f22 1 2802107"/>
                <a:gd name="f25" fmla="*/ f21 1 1401053"/>
                <a:gd name="f26" fmla="*/ 0 f22 1"/>
                <a:gd name="f27" fmla="*/ 233514 f21 1"/>
                <a:gd name="f28" fmla="*/ 233514 f22 1"/>
                <a:gd name="f29" fmla="*/ 0 f21 1"/>
                <a:gd name="f30" fmla="*/ 2568593 f22 1"/>
                <a:gd name="f31" fmla="*/ 2802107 f22 1"/>
                <a:gd name="f32" fmla="*/ 1167539 f21 1"/>
                <a:gd name="f33" fmla="*/ 1401053 f21 1"/>
                <a:gd name="f34" fmla="+- f23 0 f1"/>
                <a:gd name="f35" fmla="*/ f26 1 2802107"/>
                <a:gd name="f36" fmla="*/ f27 1 1401053"/>
                <a:gd name="f37" fmla="*/ f28 1 2802107"/>
                <a:gd name="f38" fmla="*/ f29 1 1401053"/>
                <a:gd name="f39" fmla="*/ f30 1 2802107"/>
                <a:gd name="f40" fmla="*/ f31 1 2802107"/>
                <a:gd name="f41" fmla="*/ f32 1 1401053"/>
                <a:gd name="f42" fmla="*/ f33 1 1401053"/>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2802107" h="140105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00"/>
            </a:solidFill>
            <a:ln cap="flat">
              <a:noFill/>
              <a:prstDash val="solid"/>
            </a:ln>
          </p:spPr>
          <p:txBody>
            <a:bodyPr vert="horz" wrap="square" lIns="144594" tIns="144594" rIns="144594" bIns="144594" anchor="ctr" anchorCtr="1" compatLnSpc="1">
              <a:noAutofit/>
            </a:bodyPr>
            <a:lstStyle/>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a:rPr>
                <a:t>Superintendent Presents Budget to School Committee</a:t>
              </a:r>
            </a:p>
          </p:txBody>
        </p:sp>
        <p:sp>
          <p:nvSpPr>
            <p:cNvPr id="7" name="Freeform 6">
              <a:extLst>
                <a:ext uri="{FF2B5EF4-FFF2-40B4-BE49-F238E27FC236}">
                  <a16:creationId xmlns:a16="http://schemas.microsoft.com/office/drawing/2014/main" id="{F78A1ABC-2925-1978-FFD6-77481DC30679}"/>
                </a:ext>
              </a:extLst>
            </p:cNvPr>
            <p:cNvSpPr/>
            <p:nvPr/>
          </p:nvSpPr>
          <p:spPr>
            <a:xfrm>
              <a:off x="6545631" y="4721870"/>
              <a:ext cx="2802105" cy="1401052"/>
            </a:xfrm>
            <a:custGeom>
              <a:avLst/>
              <a:gdLst>
                <a:gd name="f0" fmla="val 10800000"/>
                <a:gd name="f1" fmla="val 5400000"/>
                <a:gd name="f2" fmla="val 180"/>
                <a:gd name="f3" fmla="val w"/>
                <a:gd name="f4" fmla="val h"/>
                <a:gd name="f5" fmla="val 0"/>
                <a:gd name="f6" fmla="val 2802107"/>
                <a:gd name="f7" fmla="val 1401053"/>
                <a:gd name="f8" fmla="val 233514"/>
                <a:gd name="f9" fmla="val 104548"/>
                <a:gd name="f10" fmla="val 2568593"/>
                <a:gd name="f11" fmla="val 2697559"/>
                <a:gd name="f12" fmla="val 1167539"/>
                <a:gd name="f13" fmla="val 1296505"/>
                <a:gd name="f14" fmla="+- 0 0 -90"/>
                <a:gd name="f15" fmla="*/ f3 1 2802107"/>
                <a:gd name="f16" fmla="*/ f4 1 1401053"/>
                <a:gd name="f17" fmla="val f5"/>
                <a:gd name="f18" fmla="val f6"/>
                <a:gd name="f19" fmla="val f7"/>
                <a:gd name="f20" fmla="*/ f14 f0 1"/>
                <a:gd name="f21" fmla="+- f19 0 f17"/>
                <a:gd name="f22" fmla="+- f18 0 f17"/>
                <a:gd name="f23" fmla="*/ f20 1 f2"/>
                <a:gd name="f24" fmla="*/ f22 1 2802107"/>
                <a:gd name="f25" fmla="*/ f21 1 1401053"/>
                <a:gd name="f26" fmla="*/ 0 f22 1"/>
                <a:gd name="f27" fmla="*/ 233514 f21 1"/>
                <a:gd name="f28" fmla="*/ 233514 f22 1"/>
                <a:gd name="f29" fmla="*/ 0 f21 1"/>
                <a:gd name="f30" fmla="*/ 2568593 f22 1"/>
                <a:gd name="f31" fmla="*/ 2802107 f22 1"/>
                <a:gd name="f32" fmla="*/ 1167539 f21 1"/>
                <a:gd name="f33" fmla="*/ 1401053 f21 1"/>
                <a:gd name="f34" fmla="+- f23 0 f1"/>
                <a:gd name="f35" fmla="*/ f26 1 2802107"/>
                <a:gd name="f36" fmla="*/ f27 1 1401053"/>
                <a:gd name="f37" fmla="*/ f28 1 2802107"/>
                <a:gd name="f38" fmla="*/ f29 1 1401053"/>
                <a:gd name="f39" fmla="*/ f30 1 2802107"/>
                <a:gd name="f40" fmla="*/ f31 1 2802107"/>
                <a:gd name="f41" fmla="*/ f32 1 1401053"/>
                <a:gd name="f42" fmla="*/ f33 1 1401053"/>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2802107" h="140105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4472C4"/>
            </a:solidFill>
            <a:ln cap="flat">
              <a:noFill/>
              <a:prstDash val="solid"/>
            </a:ln>
          </p:spPr>
          <p:txBody>
            <a:bodyPr vert="horz" wrap="square" lIns="140781" tIns="140781" rIns="140781" bIns="140781" anchor="ctr" anchorCtr="1" compatLnSpc="1">
              <a:noAutofit/>
            </a:bodyPr>
            <a:lstStyle/>
            <a:p>
              <a:pPr marL="0" marR="0" lvl="0" indent="0" algn="ctr" defTabSz="844548"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900" b="0" i="0" u="none" strike="noStrike" kern="1200" cap="none" spc="0" baseline="0">
                  <a:solidFill>
                    <a:srgbClr val="000000"/>
                  </a:solidFill>
                  <a:uFillTx/>
                  <a:latin typeface="Calibri"/>
                </a:rPr>
                <a:t>SC Deliberates* and Approves Budget to submit to Appropriating Authority(ies)</a:t>
              </a:r>
            </a:p>
          </p:txBody>
        </p:sp>
        <p:sp>
          <p:nvSpPr>
            <p:cNvPr id="8" name="Freeform 7">
              <a:extLst>
                <a:ext uri="{FF2B5EF4-FFF2-40B4-BE49-F238E27FC236}">
                  <a16:creationId xmlns:a16="http://schemas.microsoft.com/office/drawing/2014/main" id="{4723110D-808A-A305-7CBE-B1C5D798B806}"/>
                </a:ext>
              </a:extLst>
            </p:cNvPr>
            <p:cNvSpPr/>
            <p:nvPr/>
          </p:nvSpPr>
          <p:spPr>
            <a:xfrm>
              <a:off x="2756431" y="4378942"/>
              <a:ext cx="2802105" cy="1401052"/>
            </a:xfrm>
            <a:custGeom>
              <a:avLst/>
              <a:gdLst>
                <a:gd name="f0" fmla="val 10800000"/>
                <a:gd name="f1" fmla="val 5400000"/>
                <a:gd name="f2" fmla="val 180"/>
                <a:gd name="f3" fmla="val w"/>
                <a:gd name="f4" fmla="val h"/>
                <a:gd name="f5" fmla="val 0"/>
                <a:gd name="f6" fmla="val 2802107"/>
                <a:gd name="f7" fmla="val 1401053"/>
                <a:gd name="f8" fmla="val 233514"/>
                <a:gd name="f9" fmla="val 104548"/>
                <a:gd name="f10" fmla="val 2568593"/>
                <a:gd name="f11" fmla="val 2697559"/>
                <a:gd name="f12" fmla="val 1167539"/>
                <a:gd name="f13" fmla="val 1296505"/>
                <a:gd name="f14" fmla="+- 0 0 -90"/>
                <a:gd name="f15" fmla="*/ f3 1 2802107"/>
                <a:gd name="f16" fmla="*/ f4 1 1401053"/>
                <a:gd name="f17" fmla="val f5"/>
                <a:gd name="f18" fmla="val f6"/>
                <a:gd name="f19" fmla="val f7"/>
                <a:gd name="f20" fmla="*/ f14 f0 1"/>
                <a:gd name="f21" fmla="+- f19 0 f17"/>
                <a:gd name="f22" fmla="+- f18 0 f17"/>
                <a:gd name="f23" fmla="*/ f20 1 f2"/>
                <a:gd name="f24" fmla="*/ f22 1 2802107"/>
                <a:gd name="f25" fmla="*/ f21 1 1401053"/>
                <a:gd name="f26" fmla="*/ 0 f22 1"/>
                <a:gd name="f27" fmla="*/ 233514 f21 1"/>
                <a:gd name="f28" fmla="*/ 233514 f22 1"/>
                <a:gd name="f29" fmla="*/ 0 f21 1"/>
                <a:gd name="f30" fmla="*/ 2568593 f22 1"/>
                <a:gd name="f31" fmla="*/ 2802107 f22 1"/>
                <a:gd name="f32" fmla="*/ 1167539 f21 1"/>
                <a:gd name="f33" fmla="*/ 1401053 f21 1"/>
                <a:gd name="f34" fmla="+- f23 0 f1"/>
                <a:gd name="f35" fmla="*/ f26 1 2802107"/>
                <a:gd name="f36" fmla="*/ f27 1 1401053"/>
                <a:gd name="f37" fmla="*/ f28 1 2802107"/>
                <a:gd name="f38" fmla="*/ f29 1 1401053"/>
                <a:gd name="f39" fmla="*/ f30 1 2802107"/>
                <a:gd name="f40" fmla="*/ f31 1 2802107"/>
                <a:gd name="f41" fmla="*/ f32 1 1401053"/>
                <a:gd name="f42" fmla="*/ f33 1 1401053"/>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2802107" h="140105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00B050"/>
            </a:solidFill>
            <a:ln cap="flat">
              <a:noFill/>
              <a:prstDash val="solid"/>
            </a:ln>
          </p:spPr>
          <p:txBody>
            <a:bodyPr vert="horz" wrap="square" lIns="144594" tIns="144594" rIns="144594" bIns="144594" anchor="ctr" anchorCtr="1" compatLnSpc="1">
              <a:noAutofit/>
            </a:bodyPr>
            <a:lstStyle/>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a:rPr>
                <a:t>Final Budget Approved by Appropriating Authority(ies)</a:t>
              </a:r>
            </a:p>
          </p:txBody>
        </p:sp>
        <p:sp>
          <p:nvSpPr>
            <p:cNvPr id="9" name="Freeform 8">
              <a:extLst>
                <a:ext uri="{FF2B5EF4-FFF2-40B4-BE49-F238E27FC236}">
                  <a16:creationId xmlns:a16="http://schemas.microsoft.com/office/drawing/2014/main" id="{8FC14660-D6D5-26E0-AB99-12C2CC21F250}"/>
                </a:ext>
              </a:extLst>
            </p:cNvPr>
            <p:cNvSpPr/>
            <p:nvPr/>
          </p:nvSpPr>
          <p:spPr>
            <a:xfrm>
              <a:off x="2310323" y="2061386"/>
              <a:ext cx="2802105" cy="1401052"/>
            </a:xfrm>
            <a:custGeom>
              <a:avLst/>
              <a:gdLst>
                <a:gd name="f0" fmla="val 10800000"/>
                <a:gd name="f1" fmla="val 5400000"/>
                <a:gd name="f2" fmla="val 180"/>
                <a:gd name="f3" fmla="val w"/>
                <a:gd name="f4" fmla="val h"/>
                <a:gd name="f5" fmla="val 0"/>
                <a:gd name="f6" fmla="val 2802107"/>
                <a:gd name="f7" fmla="val 1401053"/>
                <a:gd name="f8" fmla="val 233514"/>
                <a:gd name="f9" fmla="val 104548"/>
                <a:gd name="f10" fmla="val 2568593"/>
                <a:gd name="f11" fmla="val 2697559"/>
                <a:gd name="f12" fmla="val 1167539"/>
                <a:gd name="f13" fmla="val 1296505"/>
                <a:gd name="f14" fmla="+- 0 0 -90"/>
                <a:gd name="f15" fmla="*/ f3 1 2802107"/>
                <a:gd name="f16" fmla="*/ f4 1 1401053"/>
                <a:gd name="f17" fmla="val f5"/>
                <a:gd name="f18" fmla="val f6"/>
                <a:gd name="f19" fmla="val f7"/>
                <a:gd name="f20" fmla="*/ f14 f0 1"/>
                <a:gd name="f21" fmla="+- f19 0 f17"/>
                <a:gd name="f22" fmla="+- f18 0 f17"/>
                <a:gd name="f23" fmla="*/ f20 1 f2"/>
                <a:gd name="f24" fmla="*/ f22 1 2802107"/>
                <a:gd name="f25" fmla="*/ f21 1 1401053"/>
                <a:gd name="f26" fmla="*/ 0 f22 1"/>
                <a:gd name="f27" fmla="*/ 233514 f21 1"/>
                <a:gd name="f28" fmla="*/ 233514 f22 1"/>
                <a:gd name="f29" fmla="*/ 0 f21 1"/>
                <a:gd name="f30" fmla="*/ 2568593 f22 1"/>
                <a:gd name="f31" fmla="*/ 2802107 f22 1"/>
                <a:gd name="f32" fmla="*/ 1167539 f21 1"/>
                <a:gd name="f33" fmla="*/ 1401053 f21 1"/>
                <a:gd name="f34" fmla="+- f23 0 f1"/>
                <a:gd name="f35" fmla="*/ f26 1 2802107"/>
                <a:gd name="f36" fmla="*/ f27 1 1401053"/>
                <a:gd name="f37" fmla="*/ f28 1 2802107"/>
                <a:gd name="f38" fmla="*/ f29 1 1401053"/>
                <a:gd name="f39" fmla="*/ f30 1 2802107"/>
                <a:gd name="f40" fmla="*/ f31 1 2802107"/>
                <a:gd name="f41" fmla="*/ f32 1 1401053"/>
                <a:gd name="f42" fmla="*/ f33 1 1401053"/>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2802107" h="140105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cap="flat">
              <a:noFill/>
              <a:prstDash val="solid"/>
            </a:ln>
          </p:spPr>
          <p:txBody>
            <a:bodyPr vert="horz" wrap="square" lIns="144594" tIns="144594" rIns="144594" bIns="144594" anchor="ctr" anchorCtr="1" compatLnSpc="1">
              <a:noAutofit/>
            </a:bodyPr>
            <a:lstStyle/>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a:rPr>
                <a:t>Budget Implemented and Monitored</a:t>
              </a:r>
            </a:p>
          </p:txBody>
        </p:sp>
      </p:grpSp>
      <p:sp>
        <p:nvSpPr>
          <p:cNvPr id="10" name="TextBox 2">
            <a:extLst>
              <a:ext uri="{FF2B5EF4-FFF2-40B4-BE49-F238E27FC236}">
                <a16:creationId xmlns:a16="http://schemas.microsoft.com/office/drawing/2014/main" id="{2EBC3063-F9FB-DE3A-B809-93E6C9179091}"/>
              </a:ext>
            </a:extLst>
          </p:cNvPr>
          <p:cNvSpPr txBox="1"/>
          <p:nvPr/>
        </p:nvSpPr>
        <p:spPr>
          <a:xfrm>
            <a:off x="5388550" y="2501450"/>
            <a:ext cx="1897379" cy="162306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Calibri"/>
              </a:rPr>
              <a:t>Ongoing conversations with municipal/state on resources and within district on needs</a:t>
            </a:r>
          </a:p>
        </p:txBody>
      </p:sp>
      <p:sp>
        <p:nvSpPr>
          <p:cNvPr id="11" name="TextBox 4">
            <a:extLst>
              <a:ext uri="{FF2B5EF4-FFF2-40B4-BE49-F238E27FC236}">
                <a16:creationId xmlns:a16="http://schemas.microsoft.com/office/drawing/2014/main" id="{3F59CAD3-E09C-1BC1-BBC9-624377683672}"/>
              </a:ext>
            </a:extLst>
          </p:cNvPr>
          <p:cNvSpPr txBox="1"/>
          <p:nvPr/>
        </p:nvSpPr>
        <p:spPr>
          <a:xfrm>
            <a:off x="8533564" y="368475"/>
            <a:ext cx="2765566" cy="132343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Calibri"/>
              </a:rPr>
              <a:t>Long term changes in enrollment and in programming should be part of your long-term budget planning process</a:t>
            </a:r>
            <a:r>
              <a:rPr lang="en-US" sz="1500" b="0" i="0" u="none" strike="noStrike" kern="1200" cap="none" spc="0" baseline="0">
                <a:solidFill>
                  <a:srgbClr val="000000"/>
                </a:solidFill>
                <a:uFillTx/>
                <a:latin typeface="Calibri"/>
              </a:rPr>
              <a:t>.</a:t>
            </a:r>
          </a:p>
        </p:txBody>
      </p:sp>
      <p:sp>
        <p:nvSpPr>
          <p:cNvPr id="12" name="TextBox 6">
            <a:extLst>
              <a:ext uri="{FF2B5EF4-FFF2-40B4-BE49-F238E27FC236}">
                <a16:creationId xmlns:a16="http://schemas.microsoft.com/office/drawing/2014/main" id="{E821B683-B32C-8A59-0025-B2CD9208C95D}"/>
              </a:ext>
            </a:extLst>
          </p:cNvPr>
          <p:cNvSpPr txBox="1"/>
          <p:nvPr/>
        </p:nvSpPr>
        <p:spPr>
          <a:xfrm>
            <a:off x="9619881" y="5226783"/>
            <a:ext cx="1752008" cy="132343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Calibri"/>
              </a:rPr>
              <a:t>*Note that this must include at least one public hearing per  MGL Ch.71, Sec.38N</a:t>
            </a:r>
          </a:p>
        </p:txBody>
      </p:sp>
      <p:sp>
        <p:nvSpPr>
          <p:cNvPr id="13" name="TextBox 7">
            <a:extLst>
              <a:ext uri="{FF2B5EF4-FFF2-40B4-BE49-F238E27FC236}">
                <a16:creationId xmlns:a16="http://schemas.microsoft.com/office/drawing/2014/main" id="{DCDA895C-B6E3-55C8-812F-81A91A823CED}"/>
              </a:ext>
            </a:extLst>
          </p:cNvPr>
          <p:cNvSpPr txBox="1"/>
          <p:nvPr/>
        </p:nvSpPr>
        <p:spPr>
          <a:xfrm>
            <a:off x="733970" y="1892423"/>
            <a:ext cx="1379052" cy="107721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Calibri"/>
              </a:rPr>
              <a:t>Warrants, quarterly reports, other updates</a:t>
            </a:r>
          </a:p>
        </p:txBody>
      </p:sp>
      <p:sp>
        <p:nvSpPr>
          <p:cNvPr id="14" name="Arrow: Striped Right 3">
            <a:extLst>
              <a:ext uri="{FF2B5EF4-FFF2-40B4-BE49-F238E27FC236}">
                <a16:creationId xmlns:a16="http://schemas.microsoft.com/office/drawing/2014/main" id="{009886EC-8AC4-550B-738B-39D29A5935B7}"/>
              </a:ext>
            </a:extLst>
          </p:cNvPr>
          <p:cNvSpPr/>
          <p:nvPr/>
        </p:nvSpPr>
        <p:spPr>
          <a:xfrm rot="8930819">
            <a:off x="4953778" y="3700404"/>
            <a:ext cx="386498" cy="414780"/>
          </a:xfrm>
          <a:custGeom>
            <a:avLst>
              <a:gd name="f0" fmla="val 10800"/>
              <a:gd name="f1" fmla="val 5400"/>
            </a:avLst>
            <a:gdLst>
              <a:gd name="f2" fmla="val 10800000"/>
              <a:gd name="f3" fmla="val 5400000"/>
              <a:gd name="f4" fmla="val 180"/>
              <a:gd name="f5" fmla="val w"/>
              <a:gd name="f6" fmla="val h"/>
              <a:gd name="f7" fmla="val 0"/>
              <a:gd name="f8" fmla="val 21600"/>
              <a:gd name="f9" fmla="val 4000"/>
              <a:gd name="f10" fmla="val 10800"/>
              <a:gd name="f11" fmla="val 21800"/>
              <a:gd name="f12" fmla="val 1000"/>
              <a:gd name="f13" fmla="val 2000"/>
              <a:gd name="f14" fmla="val 3000"/>
              <a:gd name="f15" fmla="+- 0 0 0"/>
              <a:gd name="f16" fmla="+- 0 0 180"/>
              <a:gd name="f17" fmla="*/ f5 1 21600"/>
              <a:gd name="f18" fmla="*/ f6 1 21600"/>
              <a:gd name="f19" fmla="pin 4000 f0 21600"/>
              <a:gd name="f20" fmla="pin 0 f1 10800"/>
              <a:gd name="f21" fmla="*/ f15 f2 1"/>
              <a:gd name="f22" fmla="*/ f16 f2 1"/>
              <a:gd name="f23" fmla="val f19"/>
              <a:gd name="f24" fmla="val f20"/>
              <a:gd name="f25" fmla="+- f8 0 f20"/>
              <a:gd name="f26" fmla="+- f8 0 f19"/>
              <a:gd name="f27" fmla="*/ f19 f17 1"/>
              <a:gd name="f28" fmla="*/ f20 f18 1"/>
              <a:gd name="f29" fmla="*/ 4000 f17 1"/>
              <a:gd name="f30" fmla="*/ 0 f18 1"/>
              <a:gd name="f31" fmla="*/ f21 1 f4"/>
              <a:gd name="f32" fmla="*/ 21600 f18 1"/>
              <a:gd name="f33" fmla="*/ f22 1 f4"/>
              <a:gd name="f34" fmla="*/ f26 f20 1"/>
              <a:gd name="f35" fmla="*/ f25 f18 1"/>
              <a:gd name="f36" fmla="*/ f24 f18 1"/>
              <a:gd name="f37" fmla="*/ f23 f17 1"/>
              <a:gd name="f38" fmla="+- f31 0 f3"/>
              <a:gd name="f39" fmla="+- f33 0 f3"/>
              <a:gd name="f40" fmla="*/ f34 1 10800"/>
              <a:gd name="f41" fmla="+- f19 f40 0"/>
              <a:gd name="f42" fmla="*/ f41 f17 1"/>
            </a:gdLst>
            <a:ahLst>
              <a:ahXY gdRefX="f0" minX="f9" maxX="f8" gdRefY="f1" minY="f7" maxY="f10">
                <a:pos x="f27" y="f28"/>
              </a:ahXY>
            </a:ahLst>
            <a:cxnLst>
              <a:cxn ang="3cd4">
                <a:pos x="hc" y="t"/>
              </a:cxn>
              <a:cxn ang="0">
                <a:pos x="r" y="vc"/>
              </a:cxn>
              <a:cxn ang="cd4">
                <a:pos x="hc" y="b"/>
              </a:cxn>
              <a:cxn ang="cd2">
                <a:pos x="l" y="vc"/>
              </a:cxn>
              <a:cxn ang="f38">
                <a:pos x="f37" y="f30"/>
              </a:cxn>
              <a:cxn ang="f39">
                <a:pos x="f37" y="f32"/>
              </a:cxn>
            </a:cxnLst>
            <a:rect l="f29" t="f36" r="f42" b="f35"/>
            <a:pathLst>
              <a:path w="21600" h="21600">
                <a:moveTo>
                  <a:pt x="f23" y="f7"/>
                </a:moveTo>
                <a:lnTo>
                  <a:pt x="f8" y="f10"/>
                </a:lnTo>
                <a:lnTo>
                  <a:pt x="f23" y="f11"/>
                </a:lnTo>
                <a:lnTo>
                  <a:pt x="f23" y="f25"/>
                </a:lnTo>
                <a:lnTo>
                  <a:pt x="f9" y="f25"/>
                </a:lnTo>
                <a:lnTo>
                  <a:pt x="f9" y="f24"/>
                </a:lnTo>
                <a:lnTo>
                  <a:pt x="f23" y="f24"/>
                </a:lnTo>
                <a:lnTo>
                  <a:pt x="f23" y="f7"/>
                </a:lnTo>
                <a:moveTo>
                  <a:pt x="f7" y="f24"/>
                </a:moveTo>
                <a:lnTo>
                  <a:pt x="f7" y="f25"/>
                </a:lnTo>
                <a:lnTo>
                  <a:pt x="f12" y="f25"/>
                </a:lnTo>
                <a:lnTo>
                  <a:pt x="f12" y="f24"/>
                </a:lnTo>
                <a:lnTo>
                  <a:pt x="f7" y="f24"/>
                </a:lnTo>
                <a:moveTo>
                  <a:pt x="f13" y="f24"/>
                </a:moveTo>
                <a:lnTo>
                  <a:pt x="f13" y="f25"/>
                </a:lnTo>
                <a:lnTo>
                  <a:pt x="f14" y="f25"/>
                </a:lnTo>
                <a:lnTo>
                  <a:pt x="f14" y="f24"/>
                </a:lnTo>
                <a:lnTo>
                  <a:pt x="f13" y="f24"/>
                </a:lnTo>
                <a:close/>
              </a:path>
            </a:pathLst>
          </a:custGeom>
          <a:solidFill>
            <a:srgbClr val="4472C4"/>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15" name="Arrow: Striped Right 8">
            <a:extLst>
              <a:ext uri="{FF2B5EF4-FFF2-40B4-BE49-F238E27FC236}">
                <a16:creationId xmlns:a16="http://schemas.microsoft.com/office/drawing/2014/main" id="{D50F9877-6C28-8308-5DD1-BEA0B7757E46}"/>
              </a:ext>
            </a:extLst>
          </p:cNvPr>
          <p:cNvSpPr/>
          <p:nvPr/>
        </p:nvSpPr>
        <p:spPr>
          <a:xfrm rot="5227403">
            <a:off x="5978159" y="4399082"/>
            <a:ext cx="386498" cy="414780"/>
          </a:xfrm>
          <a:custGeom>
            <a:avLst>
              <a:gd name="f0" fmla="val 10800"/>
              <a:gd name="f1" fmla="val 5400"/>
            </a:avLst>
            <a:gdLst>
              <a:gd name="f2" fmla="val 10800000"/>
              <a:gd name="f3" fmla="val 5400000"/>
              <a:gd name="f4" fmla="val 180"/>
              <a:gd name="f5" fmla="val w"/>
              <a:gd name="f6" fmla="val h"/>
              <a:gd name="f7" fmla="val 0"/>
              <a:gd name="f8" fmla="val 21600"/>
              <a:gd name="f9" fmla="val 4000"/>
              <a:gd name="f10" fmla="val 10800"/>
              <a:gd name="f11" fmla="val 21800"/>
              <a:gd name="f12" fmla="val 1000"/>
              <a:gd name="f13" fmla="val 2000"/>
              <a:gd name="f14" fmla="val 3000"/>
              <a:gd name="f15" fmla="+- 0 0 0"/>
              <a:gd name="f16" fmla="+- 0 0 180"/>
              <a:gd name="f17" fmla="*/ f5 1 21600"/>
              <a:gd name="f18" fmla="*/ f6 1 21600"/>
              <a:gd name="f19" fmla="pin 4000 f0 21600"/>
              <a:gd name="f20" fmla="pin 0 f1 10800"/>
              <a:gd name="f21" fmla="*/ f15 f2 1"/>
              <a:gd name="f22" fmla="*/ f16 f2 1"/>
              <a:gd name="f23" fmla="val f19"/>
              <a:gd name="f24" fmla="val f20"/>
              <a:gd name="f25" fmla="+- f8 0 f20"/>
              <a:gd name="f26" fmla="+- f8 0 f19"/>
              <a:gd name="f27" fmla="*/ f19 f17 1"/>
              <a:gd name="f28" fmla="*/ f20 f18 1"/>
              <a:gd name="f29" fmla="*/ 4000 f17 1"/>
              <a:gd name="f30" fmla="*/ 0 f18 1"/>
              <a:gd name="f31" fmla="*/ f21 1 f4"/>
              <a:gd name="f32" fmla="*/ 21600 f18 1"/>
              <a:gd name="f33" fmla="*/ f22 1 f4"/>
              <a:gd name="f34" fmla="*/ f26 f20 1"/>
              <a:gd name="f35" fmla="*/ f25 f18 1"/>
              <a:gd name="f36" fmla="*/ f24 f18 1"/>
              <a:gd name="f37" fmla="*/ f23 f17 1"/>
              <a:gd name="f38" fmla="+- f31 0 f3"/>
              <a:gd name="f39" fmla="+- f33 0 f3"/>
              <a:gd name="f40" fmla="*/ f34 1 10800"/>
              <a:gd name="f41" fmla="+- f19 f40 0"/>
              <a:gd name="f42" fmla="*/ f41 f17 1"/>
            </a:gdLst>
            <a:ahLst>
              <a:ahXY gdRefX="f0" minX="f9" maxX="f8" gdRefY="f1" minY="f7" maxY="f10">
                <a:pos x="f27" y="f28"/>
              </a:ahXY>
            </a:ahLst>
            <a:cxnLst>
              <a:cxn ang="3cd4">
                <a:pos x="hc" y="t"/>
              </a:cxn>
              <a:cxn ang="0">
                <a:pos x="r" y="vc"/>
              </a:cxn>
              <a:cxn ang="cd4">
                <a:pos x="hc" y="b"/>
              </a:cxn>
              <a:cxn ang="cd2">
                <a:pos x="l" y="vc"/>
              </a:cxn>
              <a:cxn ang="f38">
                <a:pos x="f37" y="f30"/>
              </a:cxn>
              <a:cxn ang="f39">
                <a:pos x="f37" y="f32"/>
              </a:cxn>
            </a:cxnLst>
            <a:rect l="f29" t="f36" r="f42" b="f35"/>
            <a:pathLst>
              <a:path w="21600" h="21600">
                <a:moveTo>
                  <a:pt x="f23" y="f7"/>
                </a:moveTo>
                <a:lnTo>
                  <a:pt x="f8" y="f10"/>
                </a:lnTo>
                <a:lnTo>
                  <a:pt x="f23" y="f11"/>
                </a:lnTo>
                <a:lnTo>
                  <a:pt x="f23" y="f25"/>
                </a:lnTo>
                <a:lnTo>
                  <a:pt x="f9" y="f25"/>
                </a:lnTo>
                <a:lnTo>
                  <a:pt x="f9" y="f24"/>
                </a:lnTo>
                <a:lnTo>
                  <a:pt x="f23" y="f24"/>
                </a:lnTo>
                <a:lnTo>
                  <a:pt x="f23" y="f7"/>
                </a:lnTo>
                <a:moveTo>
                  <a:pt x="f7" y="f24"/>
                </a:moveTo>
                <a:lnTo>
                  <a:pt x="f7" y="f25"/>
                </a:lnTo>
                <a:lnTo>
                  <a:pt x="f12" y="f25"/>
                </a:lnTo>
                <a:lnTo>
                  <a:pt x="f12" y="f24"/>
                </a:lnTo>
                <a:lnTo>
                  <a:pt x="f7" y="f24"/>
                </a:lnTo>
                <a:moveTo>
                  <a:pt x="f13" y="f24"/>
                </a:moveTo>
                <a:lnTo>
                  <a:pt x="f13" y="f25"/>
                </a:lnTo>
                <a:lnTo>
                  <a:pt x="f14" y="f25"/>
                </a:lnTo>
                <a:lnTo>
                  <a:pt x="f14" y="f24"/>
                </a:lnTo>
                <a:lnTo>
                  <a:pt x="f13" y="f24"/>
                </a:lnTo>
                <a:close/>
              </a:path>
            </a:pathLst>
          </a:custGeom>
          <a:solidFill>
            <a:srgbClr val="4472C4"/>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16" name="Arrow: Striped Right 9">
            <a:extLst>
              <a:ext uri="{FF2B5EF4-FFF2-40B4-BE49-F238E27FC236}">
                <a16:creationId xmlns:a16="http://schemas.microsoft.com/office/drawing/2014/main" id="{18388806-8D04-1A51-9AB7-83F8D74E15B8}"/>
              </a:ext>
            </a:extLst>
          </p:cNvPr>
          <p:cNvSpPr/>
          <p:nvPr/>
        </p:nvSpPr>
        <p:spPr>
          <a:xfrm rot="1917919">
            <a:off x="7118857" y="3765224"/>
            <a:ext cx="386498" cy="414780"/>
          </a:xfrm>
          <a:custGeom>
            <a:avLst>
              <a:gd name="f0" fmla="val 10800"/>
              <a:gd name="f1" fmla="val 5400"/>
            </a:avLst>
            <a:gdLst>
              <a:gd name="f2" fmla="val 10800000"/>
              <a:gd name="f3" fmla="val 5400000"/>
              <a:gd name="f4" fmla="val 180"/>
              <a:gd name="f5" fmla="val w"/>
              <a:gd name="f6" fmla="val h"/>
              <a:gd name="f7" fmla="val 0"/>
              <a:gd name="f8" fmla="val 21600"/>
              <a:gd name="f9" fmla="val 4000"/>
              <a:gd name="f10" fmla="val 10800"/>
              <a:gd name="f11" fmla="val 21800"/>
              <a:gd name="f12" fmla="val 1000"/>
              <a:gd name="f13" fmla="val 2000"/>
              <a:gd name="f14" fmla="val 3000"/>
              <a:gd name="f15" fmla="+- 0 0 0"/>
              <a:gd name="f16" fmla="+- 0 0 180"/>
              <a:gd name="f17" fmla="*/ f5 1 21600"/>
              <a:gd name="f18" fmla="*/ f6 1 21600"/>
              <a:gd name="f19" fmla="pin 4000 f0 21600"/>
              <a:gd name="f20" fmla="pin 0 f1 10800"/>
              <a:gd name="f21" fmla="*/ f15 f2 1"/>
              <a:gd name="f22" fmla="*/ f16 f2 1"/>
              <a:gd name="f23" fmla="val f19"/>
              <a:gd name="f24" fmla="val f20"/>
              <a:gd name="f25" fmla="+- f8 0 f20"/>
              <a:gd name="f26" fmla="+- f8 0 f19"/>
              <a:gd name="f27" fmla="*/ f19 f17 1"/>
              <a:gd name="f28" fmla="*/ f20 f18 1"/>
              <a:gd name="f29" fmla="*/ 4000 f17 1"/>
              <a:gd name="f30" fmla="*/ 0 f18 1"/>
              <a:gd name="f31" fmla="*/ f21 1 f4"/>
              <a:gd name="f32" fmla="*/ 21600 f18 1"/>
              <a:gd name="f33" fmla="*/ f22 1 f4"/>
              <a:gd name="f34" fmla="*/ f26 f20 1"/>
              <a:gd name="f35" fmla="*/ f25 f18 1"/>
              <a:gd name="f36" fmla="*/ f24 f18 1"/>
              <a:gd name="f37" fmla="*/ f23 f17 1"/>
              <a:gd name="f38" fmla="+- f31 0 f3"/>
              <a:gd name="f39" fmla="+- f33 0 f3"/>
              <a:gd name="f40" fmla="*/ f34 1 10800"/>
              <a:gd name="f41" fmla="+- f19 f40 0"/>
              <a:gd name="f42" fmla="*/ f41 f17 1"/>
            </a:gdLst>
            <a:ahLst>
              <a:ahXY gdRefX="f0" minX="f9" maxX="f8" gdRefY="f1" minY="f7" maxY="f10">
                <a:pos x="f27" y="f28"/>
              </a:ahXY>
            </a:ahLst>
            <a:cxnLst>
              <a:cxn ang="3cd4">
                <a:pos x="hc" y="t"/>
              </a:cxn>
              <a:cxn ang="0">
                <a:pos x="r" y="vc"/>
              </a:cxn>
              <a:cxn ang="cd4">
                <a:pos x="hc" y="b"/>
              </a:cxn>
              <a:cxn ang="cd2">
                <a:pos x="l" y="vc"/>
              </a:cxn>
              <a:cxn ang="f38">
                <a:pos x="f37" y="f30"/>
              </a:cxn>
              <a:cxn ang="f39">
                <a:pos x="f37" y="f32"/>
              </a:cxn>
            </a:cxnLst>
            <a:rect l="f29" t="f36" r="f42" b="f35"/>
            <a:pathLst>
              <a:path w="21600" h="21600">
                <a:moveTo>
                  <a:pt x="f23" y="f7"/>
                </a:moveTo>
                <a:lnTo>
                  <a:pt x="f8" y="f10"/>
                </a:lnTo>
                <a:lnTo>
                  <a:pt x="f23" y="f11"/>
                </a:lnTo>
                <a:lnTo>
                  <a:pt x="f23" y="f25"/>
                </a:lnTo>
                <a:lnTo>
                  <a:pt x="f9" y="f25"/>
                </a:lnTo>
                <a:lnTo>
                  <a:pt x="f9" y="f24"/>
                </a:lnTo>
                <a:lnTo>
                  <a:pt x="f23" y="f24"/>
                </a:lnTo>
                <a:lnTo>
                  <a:pt x="f23" y="f7"/>
                </a:lnTo>
                <a:moveTo>
                  <a:pt x="f7" y="f24"/>
                </a:moveTo>
                <a:lnTo>
                  <a:pt x="f7" y="f25"/>
                </a:lnTo>
                <a:lnTo>
                  <a:pt x="f12" y="f25"/>
                </a:lnTo>
                <a:lnTo>
                  <a:pt x="f12" y="f24"/>
                </a:lnTo>
                <a:lnTo>
                  <a:pt x="f7" y="f24"/>
                </a:lnTo>
                <a:moveTo>
                  <a:pt x="f13" y="f24"/>
                </a:moveTo>
                <a:lnTo>
                  <a:pt x="f13" y="f25"/>
                </a:lnTo>
                <a:lnTo>
                  <a:pt x="f14" y="f25"/>
                </a:lnTo>
                <a:lnTo>
                  <a:pt x="f14" y="f24"/>
                </a:lnTo>
                <a:lnTo>
                  <a:pt x="f13" y="f24"/>
                </a:lnTo>
                <a:close/>
              </a:path>
            </a:pathLst>
          </a:custGeom>
          <a:solidFill>
            <a:srgbClr val="4472C4"/>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17" name="Arrow: Striped Right 10">
            <a:extLst>
              <a:ext uri="{FF2B5EF4-FFF2-40B4-BE49-F238E27FC236}">
                <a16:creationId xmlns:a16="http://schemas.microsoft.com/office/drawing/2014/main" id="{EF3EAB89-DED1-8676-F2D7-8C614A8BE7E6}"/>
              </a:ext>
            </a:extLst>
          </p:cNvPr>
          <p:cNvSpPr/>
          <p:nvPr/>
        </p:nvSpPr>
        <p:spPr>
          <a:xfrm rot="13614509">
            <a:off x="5226448" y="1967836"/>
            <a:ext cx="386498" cy="414780"/>
          </a:xfrm>
          <a:custGeom>
            <a:avLst>
              <a:gd name="f0" fmla="val 10800"/>
              <a:gd name="f1" fmla="val 5400"/>
            </a:avLst>
            <a:gdLst>
              <a:gd name="f2" fmla="val 10800000"/>
              <a:gd name="f3" fmla="val 5400000"/>
              <a:gd name="f4" fmla="val 180"/>
              <a:gd name="f5" fmla="val w"/>
              <a:gd name="f6" fmla="val h"/>
              <a:gd name="f7" fmla="val 0"/>
              <a:gd name="f8" fmla="val 21600"/>
              <a:gd name="f9" fmla="val 4000"/>
              <a:gd name="f10" fmla="val 10800"/>
              <a:gd name="f11" fmla="val 21800"/>
              <a:gd name="f12" fmla="val 1000"/>
              <a:gd name="f13" fmla="val 2000"/>
              <a:gd name="f14" fmla="val 3000"/>
              <a:gd name="f15" fmla="+- 0 0 0"/>
              <a:gd name="f16" fmla="+- 0 0 180"/>
              <a:gd name="f17" fmla="*/ f5 1 21600"/>
              <a:gd name="f18" fmla="*/ f6 1 21600"/>
              <a:gd name="f19" fmla="pin 4000 f0 21600"/>
              <a:gd name="f20" fmla="pin 0 f1 10800"/>
              <a:gd name="f21" fmla="*/ f15 f2 1"/>
              <a:gd name="f22" fmla="*/ f16 f2 1"/>
              <a:gd name="f23" fmla="val f19"/>
              <a:gd name="f24" fmla="val f20"/>
              <a:gd name="f25" fmla="+- f8 0 f20"/>
              <a:gd name="f26" fmla="+- f8 0 f19"/>
              <a:gd name="f27" fmla="*/ f19 f17 1"/>
              <a:gd name="f28" fmla="*/ f20 f18 1"/>
              <a:gd name="f29" fmla="*/ 4000 f17 1"/>
              <a:gd name="f30" fmla="*/ 0 f18 1"/>
              <a:gd name="f31" fmla="*/ f21 1 f4"/>
              <a:gd name="f32" fmla="*/ 21600 f18 1"/>
              <a:gd name="f33" fmla="*/ f22 1 f4"/>
              <a:gd name="f34" fmla="*/ f26 f20 1"/>
              <a:gd name="f35" fmla="*/ f25 f18 1"/>
              <a:gd name="f36" fmla="*/ f24 f18 1"/>
              <a:gd name="f37" fmla="*/ f23 f17 1"/>
              <a:gd name="f38" fmla="+- f31 0 f3"/>
              <a:gd name="f39" fmla="+- f33 0 f3"/>
              <a:gd name="f40" fmla="*/ f34 1 10800"/>
              <a:gd name="f41" fmla="+- f19 f40 0"/>
              <a:gd name="f42" fmla="*/ f41 f17 1"/>
            </a:gdLst>
            <a:ahLst>
              <a:ahXY gdRefX="f0" minX="f9" maxX="f8" gdRefY="f1" minY="f7" maxY="f10">
                <a:pos x="f27" y="f28"/>
              </a:ahXY>
            </a:ahLst>
            <a:cxnLst>
              <a:cxn ang="3cd4">
                <a:pos x="hc" y="t"/>
              </a:cxn>
              <a:cxn ang="0">
                <a:pos x="r" y="vc"/>
              </a:cxn>
              <a:cxn ang="cd4">
                <a:pos x="hc" y="b"/>
              </a:cxn>
              <a:cxn ang="cd2">
                <a:pos x="l" y="vc"/>
              </a:cxn>
              <a:cxn ang="f38">
                <a:pos x="f37" y="f30"/>
              </a:cxn>
              <a:cxn ang="f39">
                <a:pos x="f37" y="f32"/>
              </a:cxn>
            </a:cxnLst>
            <a:rect l="f29" t="f36" r="f42" b="f35"/>
            <a:pathLst>
              <a:path w="21600" h="21600">
                <a:moveTo>
                  <a:pt x="f23" y="f7"/>
                </a:moveTo>
                <a:lnTo>
                  <a:pt x="f8" y="f10"/>
                </a:lnTo>
                <a:lnTo>
                  <a:pt x="f23" y="f11"/>
                </a:lnTo>
                <a:lnTo>
                  <a:pt x="f23" y="f25"/>
                </a:lnTo>
                <a:lnTo>
                  <a:pt x="f9" y="f25"/>
                </a:lnTo>
                <a:lnTo>
                  <a:pt x="f9" y="f24"/>
                </a:lnTo>
                <a:lnTo>
                  <a:pt x="f23" y="f24"/>
                </a:lnTo>
                <a:lnTo>
                  <a:pt x="f23" y="f7"/>
                </a:lnTo>
                <a:moveTo>
                  <a:pt x="f7" y="f24"/>
                </a:moveTo>
                <a:lnTo>
                  <a:pt x="f7" y="f25"/>
                </a:lnTo>
                <a:lnTo>
                  <a:pt x="f12" y="f25"/>
                </a:lnTo>
                <a:lnTo>
                  <a:pt x="f12" y="f24"/>
                </a:lnTo>
                <a:lnTo>
                  <a:pt x="f7" y="f24"/>
                </a:lnTo>
                <a:moveTo>
                  <a:pt x="f13" y="f24"/>
                </a:moveTo>
                <a:lnTo>
                  <a:pt x="f13" y="f25"/>
                </a:lnTo>
                <a:lnTo>
                  <a:pt x="f14" y="f25"/>
                </a:lnTo>
                <a:lnTo>
                  <a:pt x="f14" y="f24"/>
                </a:lnTo>
                <a:lnTo>
                  <a:pt x="f13" y="f24"/>
                </a:lnTo>
                <a:close/>
              </a:path>
            </a:pathLst>
          </a:custGeom>
          <a:solidFill>
            <a:srgbClr val="4472C4"/>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18" name="Arrow: Striped Right 11">
            <a:extLst>
              <a:ext uri="{FF2B5EF4-FFF2-40B4-BE49-F238E27FC236}">
                <a16:creationId xmlns:a16="http://schemas.microsoft.com/office/drawing/2014/main" id="{BB07FF06-5C07-7A5D-0AC7-58667B9D3D56}"/>
              </a:ext>
            </a:extLst>
          </p:cNvPr>
          <p:cNvSpPr/>
          <p:nvPr/>
        </p:nvSpPr>
        <p:spPr>
          <a:xfrm rot="18216448">
            <a:off x="6804420" y="1987328"/>
            <a:ext cx="386498" cy="414780"/>
          </a:xfrm>
          <a:custGeom>
            <a:avLst>
              <a:gd name="f0" fmla="val 10800"/>
              <a:gd name="f1" fmla="val 5400"/>
            </a:avLst>
            <a:gdLst>
              <a:gd name="f2" fmla="val 10800000"/>
              <a:gd name="f3" fmla="val 5400000"/>
              <a:gd name="f4" fmla="val 180"/>
              <a:gd name="f5" fmla="val w"/>
              <a:gd name="f6" fmla="val h"/>
              <a:gd name="f7" fmla="val 0"/>
              <a:gd name="f8" fmla="val 21600"/>
              <a:gd name="f9" fmla="val 4000"/>
              <a:gd name="f10" fmla="val 10800"/>
              <a:gd name="f11" fmla="val 21800"/>
              <a:gd name="f12" fmla="val 1000"/>
              <a:gd name="f13" fmla="val 2000"/>
              <a:gd name="f14" fmla="val 3000"/>
              <a:gd name="f15" fmla="+- 0 0 0"/>
              <a:gd name="f16" fmla="+- 0 0 180"/>
              <a:gd name="f17" fmla="*/ f5 1 21600"/>
              <a:gd name="f18" fmla="*/ f6 1 21600"/>
              <a:gd name="f19" fmla="pin 4000 f0 21600"/>
              <a:gd name="f20" fmla="pin 0 f1 10800"/>
              <a:gd name="f21" fmla="*/ f15 f2 1"/>
              <a:gd name="f22" fmla="*/ f16 f2 1"/>
              <a:gd name="f23" fmla="val f19"/>
              <a:gd name="f24" fmla="val f20"/>
              <a:gd name="f25" fmla="+- f8 0 f20"/>
              <a:gd name="f26" fmla="+- f8 0 f19"/>
              <a:gd name="f27" fmla="*/ f19 f17 1"/>
              <a:gd name="f28" fmla="*/ f20 f18 1"/>
              <a:gd name="f29" fmla="*/ 4000 f17 1"/>
              <a:gd name="f30" fmla="*/ 0 f18 1"/>
              <a:gd name="f31" fmla="*/ f21 1 f4"/>
              <a:gd name="f32" fmla="*/ 21600 f18 1"/>
              <a:gd name="f33" fmla="*/ f22 1 f4"/>
              <a:gd name="f34" fmla="*/ f26 f20 1"/>
              <a:gd name="f35" fmla="*/ f25 f18 1"/>
              <a:gd name="f36" fmla="*/ f24 f18 1"/>
              <a:gd name="f37" fmla="*/ f23 f17 1"/>
              <a:gd name="f38" fmla="+- f31 0 f3"/>
              <a:gd name="f39" fmla="+- f33 0 f3"/>
              <a:gd name="f40" fmla="*/ f34 1 10800"/>
              <a:gd name="f41" fmla="+- f19 f40 0"/>
              <a:gd name="f42" fmla="*/ f41 f17 1"/>
            </a:gdLst>
            <a:ahLst>
              <a:ahXY gdRefX="f0" minX="f9" maxX="f8" gdRefY="f1" minY="f7" maxY="f10">
                <a:pos x="f27" y="f28"/>
              </a:ahXY>
            </a:ahLst>
            <a:cxnLst>
              <a:cxn ang="3cd4">
                <a:pos x="hc" y="t"/>
              </a:cxn>
              <a:cxn ang="0">
                <a:pos x="r" y="vc"/>
              </a:cxn>
              <a:cxn ang="cd4">
                <a:pos x="hc" y="b"/>
              </a:cxn>
              <a:cxn ang="cd2">
                <a:pos x="l" y="vc"/>
              </a:cxn>
              <a:cxn ang="f38">
                <a:pos x="f37" y="f30"/>
              </a:cxn>
              <a:cxn ang="f39">
                <a:pos x="f37" y="f32"/>
              </a:cxn>
            </a:cxnLst>
            <a:rect l="f29" t="f36" r="f42" b="f35"/>
            <a:pathLst>
              <a:path w="21600" h="21600">
                <a:moveTo>
                  <a:pt x="f23" y="f7"/>
                </a:moveTo>
                <a:lnTo>
                  <a:pt x="f8" y="f10"/>
                </a:lnTo>
                <a:lnTo>
                  <a:pt x="f23" y="f11"/>
                </a:lnTo>
                <a:lnTo>
                  <a:pt x="f23" y="f25"/>
                </a:lnTo>
                <a:lnTo>
                  <a:pt x="f9" y="f25"/>
                </a:lnTo>
                <a:lnTo>
                  <a:pt x="f9" y="f24"/>
                </a:lnTo>
                <a:lnTo>
                  <a:pt x="f23" y="f24"/>
                </a:lnTo>
                <a:lnTo>
                  <a:pt x="f23" y="f7"/>
                </a:lnTo>
                <a:moveTo>
                  <a:pt x="f7" y="f24"/>
                </a:moveTo>
                <a:lnTo>
                  <a:pt x="f7" y="f25"/>
                </a:lnTo>
                <a:lnTo>
                  <a:pt x="f12" y="f25"/>
                </a:lnTo>
                <a:lnTo>
                  <a:pt x="f12" y="f24"/>
                </a:lnTo>
                <a:lnTo>
                  <a:pt x="f7" y="f24"/>
                </a:lnTo>
                <a:moveTo>
                  <a:pt x="f13" y="f24"/>
                </a:moveTo>
                <a:lnTo>
                  <a:pt x="f13" y="f25"/>
                </a:lnTo>
                <a:lnTo>
                  <a:pt x="f14" y="f25"/>
                </a:lnTo>
                <a:lnTo>
                  <a:pt x="f14" y="f24"/>
                </a:lnTo>
                <a:lnTo>
                  <a:pt x="f13" y="f24"/>
                </a:lnTo>
                <a:close/>
              </a:path>
            </a:pathLst>
          </a:custGeom>
          <a:solidFill>
            <a:srgbClr val="4472C4"/>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19" name="TextBox 5">
            <a:extLst>
              <a:ext uri="{FF2B5EF4-FFF2-40B4-BE49-F238E27FC236}">
                <a16:creationId xmlns:a16="http://schemas.microsoft.com/office/drawing/2014/main" id="{46961607-1A72-7B9A-67CE-E5C3282F4046}"/>
              </a:ext>
            </a:extLst>
          </p:cNvPr>
          <p:cNvSpPr txBox="1"/>
          <p:nvPr/>
        </p:nvSpPr>
        <p:spPr>
          <a:xfrm>
            <a:off x="1662168" y="336928"/>
            <a:ext cx="2812420"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0070C0"/>
                </a:solidFill>
                <a:uFillTx/>
                <a:latin typeface="Calibri Light"/>
              </a:rPr>
              <a:t>Budget cycle</a:t>
            </a:r>
          </a:p>
        </p:txBody>
      </p:sp>
      <p:sp>
        <p:nvSpPr>
          <p:cNvPr id="20" name="Oval 12">
            <a:extLst>
              <a:ext uri="{FF2B5EF4-FFF2-40B4-BE49-F238E27FC236}">
                <a16:creationId xmlns:a16="http://schemas.microsoft.com/office/drawing/2014/main" id="{23B75EC4-AFBE-9229-BA34-DB5FB61127C9}"/>
              </a:ext>
            </a:extLst>
          </p:cNvPr>
          <p:cNvSpPr/>
          <p:nvPr/>
        </p:nvSpPr>
        <p:spPr>
          <a:xfrm>
            <a:off x="9338310" y="4892040"/>
            <a:ext cx="2169249" cy="196596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57150" cap="flat">
            <a:solidFill>
              <a:srgbClr val="0070C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21" name="Oval 13">
            <a:extLst>
              <a:ext uri="{FF2B5EF4-FFF2-40B4-BE49-F238E27FC236}">
                <a16:creationId xmlns:a16="http://schemas.microsoft.com/office/drawing/2014/main" id="{28F0D22F-99F5-A7F3-A631-D326440A2E3A}"/>
              </a:ext>
            </a:extLst>
          </p:cNvPr>
          <p:cNvSpPr/>
          <p:nvPr/>
        </p:nvSpPr>
        <p:spPr>
          <a:xfrm>
            <a:off x="388839" y="1660367"/>
            <a:ext cx="1762222" cy="148216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57150" cap="flat">
            <a:solidFill>
              <a:srgbClr val="0070C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name="Slide90">
    <p:spTree>
      <p:nvGrpSpPr>
        <p:cNvPr id="1" name=""/>
        <p:cNvGrpSpPr/>
        <p:nvPr/>
      </p:nvGrpSpPr>
      <p:grpSpPr>
        <a:xfrm>
          <a:off x="0" y="0"/>
          <a:ext cx="0" cy="0"/>
          <a:chOff x="0" y="0"/>
          <a:chExt cx="0" cy="0"/>
        </a:xfrm>
      </p:grpSpPr>
      <p:sp>
        <p:nvSpPr>
          <p:cNvPr id="2" name="Arrow: Right 24">
            <a:extLst>
              <a:ext uri="{FF2B5EF4-FFF2-40B4-BE49-F238E27FC236}">
                <a16:creationId xmlns:a16="http://schemas.microsoft.com/office/drawing/2014/main" id="{54108CAB-3D31-3817-FAA0-4C6A6CFAE4D9}"/>
              </a:ext>
            </a:extLst>
          </p:cNvPr>
          <p:cNvSpPr/>
          <p:nvPr/>
        </p:nvSpPr>
        <p:spPr>
          <a:xfrm>
            <a:off x="136977" y="4719126"/>
            <a:ext cx="9163504" cy="369335"/>
          </a:xfrm>
          <a:custGeom>
            <a:avLst>
              <a:gd name="f0" fmla="val 21165"/>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FFE089"/>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Arrow: Right 23">
            <a:extLst>
              <a:ext uri="{FF2B5EF4-FFF2-40B4-BE49-F238E27FC236}">
                <a16:creationId xmlns:a16="http://schemas.microsoft.com/office/drawing/2014/main" id="{68D59FDE-052C-25F2-3734-F3ECBB774503}"/>
              </a:ext>
            </a:extLst>
          </p:cNvPr>
          <p:cNvSpPr/>
          <p:nvPr/>
        </p:nvSpPr>
        <p:spPr>
          <a:xfrm>
            <a:off x="626281" y="2252542"/>
            <a:ext cx="10402278" cy="251121"/>
          </a:xfrm>
          <a:custGeom>
            <a:avLst>
              <a:gd name="f0" fmla="val 21339"/>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FFE089"/>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23EE78EF-98BB-9206-2E29-D3D6E6EFF7F2}"/>
              </a:ext>
            </a:extLst>
          </p:cNvPr>
          <p:cNvSpPr txBox="1">
            <a:spLocks noGrp="1"/>
          </p:cNvSpPr>
          <p:nvPr>
            <p:ph type="title"/>
          </p:nvPr>
        </p:nvSpPr>
        <p:spPr>
          <a:xfrm>
            <a:off x="28437" y="96908"/>
            <a:ext cx="10515600" cy="680670"/>
          </a:xfrm>
        </p:spPr>
        <p:txBody>
          <a:bodyPr/>
          <a:lstStyle/>
          <a:p>
            <a:pPr lvl="0"/>
            <a:r>
              <a:rPr lang="en-US" sz="4000">
                <a:solidFill>
                  <a:srgbClr val="0070C0"/>
                </a:solidFill>
              </a:rPr>
              <a:t>Budget timeline</a:t>
            </a:r>
          </a:p>
        </p:txBody>
      </p:sp>
      <p:sp>
        <p:nvSpPr>
          <p:cNvPr id="5" name="Arrow: Pentagon 2">
            <a:extLst>
              <a:ext uri="{FF2B5EF4-FFF2-40B4-BE49-F238E27FC236}">
                <a16:creationId xmlns:a16="http://schemas.microsoft.com/office/drawing/2014/main" id="{82C20667-C2F3-9509-C1F9-C3548EFF3C5E}"/>
              </a:ext>
            </a:extLst>
          </p:cNvPr>
          <p:cNvSpPr/>
          <p:nvPr/>
        </p:nvSpPr>
        <p:spPr>
          <a:xfrm>
            <a:off x="626281" y="1836261"/>
            <a:ext cx="1781095" cy="930301"/>
          </a:xfrm>
          <a:custGeom>
            <a:avLst>
              <a:gd name="f8" fmla="val 50000"/>
            </a:avLst>
            <a:gdLst>
              <a:gd name="f1" fmla="val 10800000"/>
              <a:gd name="f2" fmla="val 5400000"/>
              <a:gd name="f3" fmla="val 180"/>
              <a:gd name="f4" fmla="val w"/>
              <a:gd name="f5" fmla="val h"/>
              <a:gd name="f6" fmla="val ss"/>
              <a:gd name="f7" fmla="val 0"/>
              <a:gd name="f8" fmla="val 50000"/>
              <a:gd name="f9" fmla="+- 0 0 -360"/>
              <a:gd name="f10" fmla="+- 0 0 -180"/>
              <a:gd name="f11" fmla="abs f4"/>
              <a:gd name="f12" fmla="abs f5"/>
              <a:gd name="f13" fmla="abs f6"/>
              <a:gd name="f14" fmla="val f7"/>
              <a:gd name="f15" fmla="val f8"/>
              <a:gd name="f16" fmla="*/ f9 f1 1"/>
              <a:gd name="f17" fmla="*/ f10 f1 1"/>
              <a:gd name="f18" fmla="?: f11 f4 1"/>
              <a:gd name="f19" fmla="?: f12 f5 1"/>
              <a:gd name="f20" fmla="?: f13 f6 1"/>
              <a:gd name="f21" fmla="*/ f16 1 f3"/>
              <a:gd name="f22" fmla="*/ f17 1 f3"/>
              <a:gd name="f23" fmla="*/ f18 1 21600"/>
              <a:gd name="f24" fmla="*/ f19 1 21600"/>
              <a:gd name="f25" fmla="*/ 21600 f18 1"/>
              <a:gd name="f26" fmla="*/ 21600 f19 1"/>
              <a:gd name="f27" fmla="+- f21 0 f2"/>
              <a:gd name="f28" fmla="+- f22 0 f2"/>
              <a:gd name="f29" fmla="min f24 f23"/>
              <a:gd name="f30" fmla="*/ f25 1 f20"/>
              <a:gd name="f31" fmla="*/ f26 1 f20"/>
              <a:gd name="f32" fmla="val f30"/>
              <a:gd name="f33" fmla="val f31"/>
              <a:gd name="f34" fmla="*/ f14 f29 1"/>
              <a:gd name="f35" fmla="+- f33 0 f14"/>
              <a:gd name="f36" fmla="+- f32 0 f14"/>
              <a:gd name="f37" fmla="*/ f33 f29 1"/>
              <a:gd name="f38" fmla="*/ f32 f29 1"/>
              <a:gd name="f39" fmla="*/ f35 1 2"/>
              <a:gd name="f40" fmla="min f36 f35"/>
              <a:gd name="f41" fmla="+- f14 f39 0"/>
              <a:gd name="f42" fmla="*/ f40 f15 1"/>
              <a:gd name="f43" fmla="*/ f42 1 100000"/>
              <a:gd name="f44" fmla="*/ f41 f29 1"/>
              <a:gd name="f45" fmla="+- f32 0 f43"/>
              <a:gd name="f46" fmla="+- f45 f32 0"/>
              <a:gd name="f47" fmla="*/ f45 1 2"/>
              <a:gd name="f48" fmla="*/ f45 f29 1"/>
              <a:gd name="f49" fmla="*/ f46 1 2"/>
              <a:gd name="f50" fmla="*/ f47 f29 1"/>
              <a:gd name="f51" fmla="*/ f49 f29 1"/>
            </a:gdLst>
            <a:ahLst/>
            <a:cxnLst>
              <a:cxn ang="3cd4">
                <a:pos x="hc" y="t"/>
              </a:cxn>
              <a:cxn ang="0">
                <a:pos x="r" y="vc"/>
              </a:cxn>
              <a:cxn ang="cd4">
                <a:pos x="hc" y="b"/>
              </a:cxn>
              <a:cxn ang="cd2">
                <a:pos x="l" y="vc"/>
              </a:cxn>
              <a:cxn ang="f27">
                <a:pos x="f50" y="f34"/>
              </a:cxn>
              <a:cxn ang="f28">
                <a:pos x="f50" y="f37"/>
              </a:cxn>
            </a:cxnLst>
            <a:rect l="f34" t="f34" r="f51" b="f37"/>
            <a:pathLst>
              <a:path>
                <a:moveTo>
                  <a:pt x="f34" y="f34"/>
                </a:moveTo>
                <a:lnTo>
                  <a:pt x="f48" y="f34"/>
                </a:lnTo>
                <a:lnTo>
                  <a:pt x="f38" y="f44"/>
                </a:lnTo>
                <a:lnTo>
                  <a:pt x="f48" y="f37"/>
                </a:lnTo>
                <a:lnTo>
                  <a:pt x="f34" y="f37"/>
                </a:lnTo>
                <a:close/>
              </a:path>
            </a:pathLst>
          </a:custGeom>
          <a:solidFill>
            <a:srgbClr val="4472C4"/>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Governor’s (H1/H2) </a:t>
            </a:r>
            <a:br>
              <a:rPr lang="en-US" sz="1800" b="0" i="0" u="none" strike="noStrike" kern="1200" cap="none" spc="0" baseline="0">
                <a:solidFill>
                  <a:srgbClr val="FFFFFF"/>
                </a:solidFill>
                <a:uFillTx/>
                <a:latin typeface="Calibri"/>
              </a:rPr>
            </a:br>
            <a:r>
              <a:rPr lang="en-US" sz="1800" b="0" i="0" u="none" strike="noStrike" kern="1200" cap="none" spc="0" baseline="0">
                <a:solidFill>
                  <a:srgbClr val="FFFFFF"/>
                </a:solidFill>
                <a:uFillTx/>
                <a:latin typeface="Calibri"/>
              </a:rPr>
              <a:t>budget</a:t>
            </a:r>
          </a:p>
        </p:txBody>
      </p:sp>
      <p:sp>
        <p:nvSpPr>
          <p:cNvPr id="6" name="Arrow: Pentagon 3">
            <a:extLst>
              <a:ext uri="{FF2B5EF4-FFF2-40B4-BE49-F238E27FC236}">
                <a16:creationId xmlns:a16="http://schemas.microsoft.com/office/drawing/2014/main" id="{7C35B34F-04DB-662D-E208-A13B38BAA97D}"/>
              </a:ext>
            </a:extLst>
          </p:cNvPr>
          <p:cNvSpPr/>
          <p:nvPr/>
        </p:nvSpPr>
        <p:spPr>
          <a:xfrm>
            <a:off x="3915415" y="1819335"/>
            <a:ext cx="1781095" cy="930301"/>
          </a:xfrm>
          <a:custGeom>
            <a:avLst>
              <a:gd name="f8" fmla="val 50000"/>
            </a:avLst>
            <a:gdLst>
              <a:gd name="f1" fmla="val 10800000"/>
              <a:gd name="f2" fmla="val 5400000"/>
              <a:gd name="f3" fmla="val 180"/>
              <a:gd name="f4" fmla="val w"/>
              <a:gd name="f5" fmla="val h"/>
              <a:gd name="f6" fmla="val ss"/>
              <a:gd name="f7" fmla="val 0"/>
              <a:gd name="f8" fmla="val 50000"/>
              <a:gd name="f9" fmla="+- 0 0 -360"/>
              <a:gd name="f10" fmla="+- 0 0 -180"/>
              <a:gd name="f11" fmla="abs f4"/>
              <a:gd name="f12" fmla="abs f5"/>
              <a:gd name="f13" fmla="abs f6"/>
              <a:gd name="f14" fmla="val f7"/>
              <a:gd name="f15" fmla="val f8"/>
              <a:gd name="f16" fmla="*/ f9 f1 1"/>
              <a:gd name="f17" fmla="*/ f10 f1 1"/>
              <a:gd name="f18" fmla="?: f11 f4 1"/>
              <a:gd name="f19" fmla="?: f12 f5 1"/>
              <a:gd name="f20" fmla="?: f13 f6 1"/>
              <a:gd name="f21" fmla="*/ f16 1 f3"/>
              <a:gd name="f22" fmla="*/ f17 1 f3"/>
              <a:gd name="f23" fmla="*/ f18 1 21600"/>
              <a:gd name="f24" fmla="*/ f19 1 21600"/>
              <a:gd name="f25" fmla="*/ 21600 f18 1"/>
              <a:gd name="f26" fmla="*/ 21600 f19 1"/>
              <a:gd name="f27" fmla="+- f21 0 f2"/>
              <a:gd name="f28" fmla="+- f22 0 f2"/>
              <a:gd name="f29" fmla="min f24 f23"/>
              <a:gd name="f30" fmla="*/ f25 1 f20"/>
              <a:gd name="f31" fmla="*/ f26 1 f20"/>
              <a:gd name="f32" fmla="val f30"/>
              <a:gd name="f33" fmla="val f31"/>
              <a:gd name="f34" fmla="*/ f14 f29 1"/>
              <a:gd name="f35" fmla="+- f33 0 f14"/>
              <a:gd name="f36" fmla="+- f32 0 f14"/>
              <a:gd name="f37" fmla="*/ f33 f29 1"/>
              <a:gd name="f38" fmla="*/ f32 f29 1"/>
              <a:gd name="f39" fmla="*/ f35 1 2"/>
              <a:gd name="f40" fmla="min f36 f35"/>
              <a:gd name="f41" fmla="+- f14 f39 0"/>
              <a:gd name="f42" fmla="*/ f40 f15 1"/>
              <a:gd name="f43" fmla="*/ f42 1 100000"/>
              <a:gd name="f44" fmla="*/ f41 f29 1"/>
              <a:gd name="f45" fmla="+- f32 0 f43"/>
              <a:gd name="f46" fmla="+- f45 f32 0"/>
              <a:gd name="f47" fmla="*/ f45 1 2"/>
              <a:gd name="f48" fmla="*/ f45 f29 1"/>
              <a:gd name="f49" fmla="*/ f46 1 2"/>
              <a:gd name="f50" fmla="*/ f47 f29 1"/>
              <a:gd name="f51" fmla="*/ f49 f29 1"/>
            </a:gdLst>
            <a:ahLst/>
            <a:cxnLst>
              <a:cxn ang="3cd4">
                <a:pos x="hc" y="t"/>
              </a:cxn>
              <a:cxn ang="0">
                <a:pos x="r" y="vc"/>
              </a:cxn>
              <a:cxn ang="cd4">
                <a:pos x="hc" y="b"/>
              </a:cxn>
              <a:cxn ang="cd2">
                <a:pos x="l" y="vc"/>
              </a:cxn>
              <a:cxn ang="f27">
                <a:pos x="f50" y="f34"/>
              </a:cxn>
              <a:cxn ang="f28">
                <a:pos x="f50" y="f37"/>
              </a:cxn>
            </a:cxnLst>
            <a:rect l="f34" t="f34" r="f51" b="f37"/>
            <a:pathLst>
              <a:path>
                <a:moveTo>
                  <a:pt x="f34" y="f34"/>
                </a:moveTo>
                <a:lnTo>
                  <a:pt x="f48" y="f34"/>
                </a:lnTo>
                <a:lnTo>
                  <a:pt x="f38" y="f44"/>
                </a:lnTo>
                <a:lnTo>
                  <a:pt x="f48" y="f37"/>
                </a:lnTo>
                <a:lnTo>
                  <a:pt x="f34" y="f37"/>
                </a:lnTo>
                <a:close/>
              </a:path>
            </a:pathLst>
          </a:custGeom>
          <a:solidFill>
            <a:srgbClr val="4472C4"/>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House Budget</a:t>
            </a:r>
          </a:p>
        </p:txBody>
      </p:sp>
      <p:sp>
        <p:nvSpPr>
          <p:cNvPr id="7" name="Arrow: Pentagon 4">
            <a:extLst>
              <a:ext uri="{FF2B5EF4-FFF2-40B4-BE49-F238E27FC236}">
                <a16:creationId xmlns:a16="http://schemas.microsoft.com/office/drawing/2014/main" id="{BFD343C4-FD92-20E4-58B8-07B5C32F4C7D}"/>
              </a:ext>
            </a:extLst>
          </p:cNvPr>
          <p:cNvSpPr/>
          <p:nvPr/>
        </p:nvSpPr>
        <p:spPr>
          <a:xfrm>
            <a:off x="6677149" y="1836261"/>
            <a:ext cx="1781095" cy="930301"/>
          </a:xfrm>
          <a:custGeom>
            <a:avLst>
              <a:gd name="f8" fmla="val 50000"/>
            </a:avLst>
            <a:gdLst>
              <a:gd name="f1" fmla="val 10800000"/>
              <a:gd name="f2" fmla="val 5400000"/>
              <a:gd name="f3" fmla="val 180"/>
              <a:gd name="f4" fmla="val w"/>
              <a:gd name="f5" fmla="val h"/>
              <a:gd name="f6" fmla="val ss"/>
              <a:gd name="f7" fmla="val 0"/>
              <a:gd name="f8" fmla="val 50000"/>
              <a:gd name="f9" fmla="+- 0 0 -360"/>
              <a:gd name="f10" fmla="+- 0 0 -180"/>
              <a:gd name="f11" fmla="abs f4"/>
              <a:gd name="f12" fmla="abs f5"/>
              <a:gd name="f13" fmla="abs f6"/>
              <a:gd name="f14" fmla="val f7"/>
              <a:gd name="f15" fmla="val f8"/>
              <a:gd name="f16" fmla="*/ f9 f1 1"/>
              <a:gd name="f17" fmla="*/ f10 f1 1"/>
              <a:gd name="f18" fmla="?: f11 f4 1"/>
              <a:gd name="f19" fmla="?: f12 f5 1"/>
              <a:gd name="f20" fmla="?: f13 f6 1"/>
              <a:gd name="f21" fmla="*/ f16 1 f3"/>
              <a:gd name="f22" fmla="*/ f17 1 f3"/>
              <a:gd name="f23" fmla="*/ f18 1 21600"/>
              <a:gd name="f24" fmla="*/ f19 1 21600"/>
              <a:gd name="f25" fmla="*/ 21600 f18 1"/>
              <a:gd name="f26" fmla="*/ 21600 f19 1"/>
              <a:gd name="f27" fmla="+- f21 0 f2"/>
              <a:gd name="f28" fmla="+- f22 0 f2"/>
              <a:gd name="f29" fmla="min f24 f23"/>
              <a:gd name="f30" fmla="*/ f25 1 f20"/>
              <a:gd name="f31" fmla="*/ f26 1 f20"/>
              <a:gd name="f32" fmla="val f30"/>
              <a:gd name="f33" fmla="val f31"/>
              <a:gd name="f34" fmla="*/ f14 f29 1"/>
              <a:gd name="f35" fmla="+- f33 0 f14"/>
              <a:gd name="f36" fmla="+- f32 0 f14"/>
              <a:gd name="f37" fmla="*/ f33 f29 1"/>
              <a:gd name="f38" fmla="*/ f32 f29 1"/>
              <a:gd name="f39" fmla="*/ f35 1 2"/>
              <a:gd name="f40" fmla="min f36 f35"/>
              <a:gd name="f41" fmla="+- f14 f39 0"/>
              <a:gd name="f42" fmla="*/ f40 f15 1"/>
              <a:gd name="f43" fmla="*/ f42 1 100000"/>
              <a:gd name="f44" fmla="*/ f41 f29 1"/>
              <a:gd name="f45" fmla="+- f32 0 f43"/>
              <a:gd name="f46" fmla="+- f45 f32 0"/>
              <a:gd name="f47" fmla="*/ f45 1 2"/>
              <a:gd name="f48" fmla="*/ f45 f29 1"/>
              <a:gd name="f49" fmla="*/ f46 1 2"/>
              <a:gd name="f50" fmla="*/ f47 f29 1"/>
              <a:gd name="f51" fmla="*/ f49 f29 1"/>
            </a:gdLst>
            <a:ahLst/>
            <a:cxnLst>
              <a:cxn ang="3cd4">
                <a:pos x="hc" y="t"/>
              </a:cxn>
              <a:cxn ang="0">
                <a:pos x="r" y="vc"/>
              </a:cxn>
              <a:cxn ang="cd4">
                <a:pos x="hc" y="b"/>
              </a:cxn>
              <a:cxn ang="cd2">
                <a:pos x="l" y="vc"/>
              </a:cxn>
              <a:cxn ang="f27">
                <a:pos x="f50" y="f34"/>
              </a:cxn>
              <a:cxn ang="f28">
                <a:pos x="f50" y="f37"/>
              </a:cxn>
            </a:cxnLst>
            <a:rect l="f34" t="f34" r="f51" b="f37"/>
            <a:pathLst>
              <a:path>
                <a:moveTo>
                  <a:pt x="f34" y="f34"/>
                </a:moveTo>
                <a:lnTo>
                  <a:pt x="f48" y="f34"/>
                </a:lnTo>
                <a:lnTo>
                  <a:pt x="f38" y="f44"/>
                </a:lnTo>
                <a:lnTo>
                  <a:pt x="f48" y="f37"/>
                </a:lnTo>
                <a:lnTo>
                  <a:pt x="f34" y="f37"/>
                </a:lnTo>
                <a:close/>
              </a:path>
            </a:pathLst>
          </a:custGeom>
          <a:solidFill>
            <a:srgbClr val="4472C4"/>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Senate Budget</a:t>
            </a:r>
          </a:p>
        </p:txBody>
      </p:sp>
      <p:sp>
        <p:nvSpPr>
          <p:cNvPr id="8" name="Arrow: Pentagon 5">
            <a:extLst>
              <a:ext uri="{FF2B5EF4-FFF2-40B4-BE49-F238E27FC236}">
                <a16:creationId xmlns:a16="http://schemas.microsoft.com/office/drawing/2014/main" id="{D7C52734-0B9C-B81E-3556-273F2E7E8EF3}"/>
              </a:ext>
            </a:extLst>
          </p:cNvPr>
          <p:cNvSpPr/>
          <p:nvPr/>
        </p:nvSpPr>
        <p:spPr>
          <a:xfrm>
            <a:off x="8829757" y="1899775"/>
            <a:ext cx="1781095" cy="930301"/>
          </a:xfrm>
          <a:custGeom>
            <a:avLst>
              <a:gd name="f8" fmla="val 50000"/>
            </a:avLst>
            <a:gdLst>
              <a:gd name="f1" fmla="val 10800000"/>
              <a:gd name="f2" fmla="val 5400000"/>
              <a:gd name="f3" fmla="val 180"/>
              <a:gd name="f4" fmla="val w"/>
              <a:gd name="f5" fmla="val h"/>
              <a:gd name="f6" fmla="val ss"/>
              <a:gd name="f7" fmla="val 0"/>
              <a:gd name="f8" fmla="val 50000"/>
              <a:gd name="f9" fmla="+- 0 0 -360"/>
              <a:gd name="f10" fmla="+- 0 0 -180"/>
              <a:gd name="f11" fmla="abs f4"/>
              <a:gd name="f12" fmla="abs f5"/>
              <a:gd name="f13" fmla="abs f6"/>
              <a:gd name="f14" fmla="val f7"/>
              <a:gd name="f15" fmla="val f8"/>
              <a:gd name="f16" fmla="*/ f9 f1 1"/>
              <a:gd name="f17" fmla="*/ f10 f1 1"/>
              <a:gd name="f18" fmla="?: f11 f4 1"/>
              <a:gd name="f19" fmla="?: f12 f5 1"/>
              <a:gd name="f20" fmla="?: f13 f6 1"/>
              <a:gd name="f21" fmla="*/ f16 1 f3"/>
              <a:gd name="f22" fmla="*/ f17 1 f3"/>
              <a:gd name="f23" fmla="*/ f18 1 21600"/>
              <a:gd name="f24" fmla="*/ f19 1 21600"/>
              <a:gd name="f25" fmla="*/ 21600 f18 1"/>
              <a:gd name="f26" fmla="*/ 21600 f19 1"/>
              <a:gd name="f27" fmla="+- f21 0 f2"/>
              <a:gd name="f28" fmla="+- f22 0 f2"/>
              <a:gd name="f29" fmla="min f24 f23"/>
              <a:gd name="f30" fmla="*/ f25 1 f20"/>
              <a:gd name="f31" fmla="*/ f26 1 f20"/>
              <a:gd name="f32" fmla="val f30"/>
              <a:gd name="f33" fmla="val f31"/>
              <a:gd name="f34" fmla="*/ f14 f29 1"/>
              <a:gd name="f35" fmla="+- f33 0 f14"/>
              <a:gd name="f36" fmla="+- f32 0 f14"/>
              <a:gd name="f37" fmla="*/ f33 f29 1"/>
              <a:gd name="f38" fmla="*/ f32 f29 1"/>
              <a:gd name="f39" fmla="*/ f35 1 2"/>
              <a:gd name="f40" fmla="min f36 f35"/>
              <a:gd name="f41" fmla="+- f14 f39 0"/>
              <a:gd name="f42" fmla="*/ f40 f15 1"/>
              <a:gd name="f43" fmla="*/ f42 1 100000"/>
              <a:gd name="f44" fmla="*/ f41 f29 1"/>
              <a:gd name="f45" fmla="+- f32 0 f43"/>
              <a:gd name="f46" fmla="+- f45 f32 0"/>
              <a:gd name="f47" fmla="*/ f45 1 2"/>
              <a:gd name="f48" fmla="*/ f45 f29 1"/>
              <a:gd name="f49" fmla="*/ f46 1 2"/>
              <a:gd name="f50" fmla="*/ f47 f29 1"/>
              <a:gd name="f51" fmla="*/ f49 f29 1"/>
            </a:gdLst>
            <a:ahLst/>
            <a:cxnLst>
              <a:cxn ang="3cd4">
                <a:pos x="hc" y="t"/>
              </a:cxn>
              <a:cxn ang="0">
                <a:pos x="r" y="vc"/>
              </a:cxn>
              <a:cxn ang="cd4">
                <a:pos x="hc" y="b"/>
              </a:cxn>
              <a:cxn ang="cd2">
                <a:pos x="l" y="vc"/>
              </a:cxn>
              <a:cxn ang="f27">
                <a:pos x="f50" y="f34"/>
              </a:cxn>
              <a:cxn ang="f28">
                <a:pos x="f50" y="f37"/>
              </a:cxn>
            </a:cxnLst>
            <a:rect l="f34" t="f34" r="f51" b="f37"/>
            <a:pathLst>
              <a:path>
                <a:moveTo>
                  <a:pt x="f34" y="f34"/>
                </a:moveTo>
                <a:lnTo>
                  <a:pt x="f48" y="f34"/>
                </a:lnTo>
                <a:lnTo>
                  <a:pt x="f38" y="f44"/>
                </a:lnTo>
                <a:lnTo>
                  <a:pt x="f48" y="f37"/>
                </a:lnTo>
                <a:lnTo>
                  <a:pt x="f34" y="f37"/>
                </a:lnTo>
                <a:close/>
              </a:path>
            </a:pathLst>
          </a:custGeom>
          <a:solidFill>
            <a:srgbClr val="4472C4"/>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Conference Committee</a:t>
            </a:r>
          </a:p>
        </p:txBody>
      </p:sp>
      <p:sp>
        <p:nvSpPr>
          <p:cNvPr id="9" name="Scroll: Vertical 6">
            <a:extLst>
              <a:ext uri="{FF2B5EF4-FFF2-40B4-BE49-F238E27FC236}">
                <a16:creationId xmlns:a16="http://schemas.microsoft.com/office/drawing/2014/main" id="{2BCEBB76-9EAC-7101-777E-254ACC7969C7}"/>
              </a:ext>
            </a:extLst>
          </p:cNvPr>
          <p:cNvSpPr/>
          <p:nvPr/>
        </p:nvSpPr>
        <p:spPr>
          <a:xfrm>
            <a:off x="10856835" y="1749018"/>
            <a:ext cx="1280160" cy="1415335"/>
          </a:xfrm>
          <a:custGeom>
            <a:avLst>
              <a:gd name="f11" fmla="val 12500"/>
            </a:avLst>
            <a:gdLst>
              <a:gd name="f1" fmla="val 10800000"/>
              <a:gd name="f2" fmla="val 5400000"/>
              <a:gd name="f3" fmla="val 16200000"/>
              <a:gd name="f4" fmla="val 180"/>
              <a:gd name="f5" fmla="val w"/>
              <a:gd name="f6" fmla="val h"/>
              <a:gd name="f7" fmla="val ss"/>
              <a:gd name="f8" fmla="val 0"/>
              <a:gd name="f9" fmla="+- 0 0 5400000"/>
              <a:gd name="f10" fmla="+- 0 0 10800000"/>
              <a:gd name="f11" fmla="val 12500"/>
              <a:gd name="f12" fmla="+- 0 0 -90"/>
              <a:gd name="f13" fmla="+- 0 0 -270"/>
              <a:gd name="f14" fmla="abs f5"/>
              <a:gd name="f15" fmla="abs f6"/>
              <a:gd name="f16" fmla="abs f7"/>
              <a:gd name="f17" fmla="val f8"/>
              <a:gd name="f18" fmla="val f11"/>
              <a:gd name="f19" fmla="*/ f12 f1 1"/>
              <a:gd name="f20" fmla="*/ f13 f1 1"/>
              <a:gd name="f21" fmla="?: f14 f5 1"/>
              <a:gd name="f22" fmla="?: f15 f6 1"/>
              <a:gd name="f23" fmla="?: f16 f7 1"/>
              <a:gd name="f24" fmla="*/ f19 1 f4"/>
              <a:gd name="f25" fmla="*/ f20 1 f4"/>
              <a:gd name="f26" fmla="*/ f21 1 21600"/>
              <a:gd name="f27" fmla="*/ f22 1 21600"/>
              <a:gd name="f28" fmla="*/ 21600 f21 1"/>
              <a:gd name="f29" fmla="*/ 21600 f22 1"/>
              <a:gd name="f30" fmla="+- f24 0 f2"/>
              <a:gd name="f31" fmla="+- f25 0 f2"/>
              <a:gd name="f32" fmla="min f27 f26"/>
              <a:gd name="f33" fmla="*/ f28 1 f23"/>
              <a:gd name="f34" fmla="*/ f29 1 f23"/>
              <a:gd name="f35" fmla="val f33"/>
              <a:gd name="f36" fmla="val f34"/>
              <a:gd name="f37" fmla="*/ f17 f32 1"/>
              <a:gd name="f38" fmla="+- f36 0 f17"/>
              <a:gd name="f39" fmla="+- f35 0 f17"/>
              <a:gd name="f40" fmla="*/ f36 f32 1"/>
              <a:gd name="f41" fmla="*/ f38 1 2"/>
              <a:gd name="f42" fmla="min f39 f38"/>
              <a:gd name="f43" fmla="+- f17 f41 0"/>
              <a:gd name="f44" fmla="*/ f42 f18 1"/>
              <a:gd name="f45" fmla="*/ f44 1 100000"/>
              <a:gd name="f46" fmla="*/ f43 f32 1"/>
              <a:gd name="f47" fmla="*/ f45 1 2"/>
              <a:gd name="f48" fmla="*/ f45 1 4"/>
              <a:gd name="f49" fmla="+- f45 f45 0"/>
              <a:gd name="f50" fmla="+- f35 0 f45"/>
              <a:gd name="f51" fmla="+- f36 0 f45"/>
              <a:gd name="f52" fmla="*/ f45 f32 1"/>
              <a:gd name="f53" fmla="+- f45 f47 0"/>
              <a:gd name="f54" fmla="+- f35 0 f47"/>
              <a:gd name="f55" fmla="+- f36 0 f47"/>
              <a:gd name="f56" fmla="*/ f50 f32 1"/>
              <a:gd name="f57" fmla="*/ f47 f32 1"/>
              <a:gd name="f58" fmla="*/ f48 f32 1"/>
              <a:gd name="f59" fmla="*/ f51 f32 1"/>
              <a:gd name="f60" fmla="*/ f49 f32 1"/>
              <a:gd name="f61" fmla="*/ f55 f32 1"/>
              <a:gd name="f62" fmla="*/ f54 f32 1"/>
              <a:gd name="f63" fmla="*/ f53 f32 1"/>
            </a:gdLst>
            <a:ahLst/>
            <a:cxnLst>
              <a:cxn ang="3cd4">
                <a:pos x="hc" y="t"/>
              </a:cxn>
              <a:cxn ang="0">
                <a:pos x="r" y="vc"/>
              </a:cxn>
              <a:cxn ang="cd4">
                <a:pos x="hc" y="b"/>
              </a:cxn>
              <a:cxn ang="cd2">
                <a:pos x="l" y="vc"/>
              </a:cxn>
              <a:cxn ang="f30">
                <a:pos x="f52" y="f46"/>
              </a:cxn>
              <a:cxn ang="f31">
                <a:pos x="f56" y="f46"/>
              </a:cxn>
            </a:cxnLst>
            <a:rect l="f52" t="f52" r="f56" b="f61"/>
            <a:pathLst>
              <a:path stroke="0">
                <a:moveTo>
                  <a:pt x="f57" y="f40"/>
                </a:moveTo>
                <a:arcTo wR="f57" hR="f57" stAng="f2" swAng="f9"/>
                <a:lnTo>
                  <a:pt x="f57" y="f61"/>
                </a:lnTo>
                <a:arcTo wR="f58" hR="f58" stAng="f2" swAng="f10"/>
                <a:lnTo>
                  <a:pt x="f52" y="f59"/>
                </a:lnTo>
                <a:lnTo>
                  <a:pt x="f52" y="f57"/>
                </a:lnTo>
                <a:arcTo wR="f57" hR="f57" stAng="f1" swAng="f2"/>
                <a:lnTo>
                  <a:pt x="f62" y="f37"/>
                </a:lnTo>
                <a:arcTo wR="f57" hR="f57" stAng="f3" swAng="f1"/>
                <a:lnTo>
                  <a:pt x="f56" y="f52"/>
                </a:lnTo>
                <a:lnTo>
                  <a:pt x="f56" y="f61"/>
                </a:lnTo>
                <a:arcTo wR="f57" hR="f57" stAng="f8" swAng="f2"/>
                <a:close/>
                <a:moveTo>
                  <a:pt x="f60" y="f57"/>
                </a:moveTo>
                <a:arcTo wR="f57" hR="f57" stAng="f8" swAng="f2"/>
                <a:arcTo wR="f58" hR="f58" stAng="f2" swAng="f1"/>
                <a:close/>
              </a:path>
              <a:path stroke="0">
                <a:moveTo>
                  <a:pt x="f60" y="f57"/>
                </a:moveTo>
                <a:arcTo wR="f57" hR="f57" stAng="f8" swAng="f2"/>
                <a:arcTo wR="f58" hR="f58" stAng="f2" swAng="f1"/>
                <a:close/>
                <a:moveTo>
                  <a:pt x="f52" y="f61"/>
                </a:moveTo>
                <a:arcTo wR="f57" hR="f57" stAng="f8" swAng="f3"/>
                <a:arcTo wR="f58" hR="f58" stAng="f3" swAng="f1"/>
                <a:close/>
              </a:path>
              <a:path fill="none">
                <a:moveTo>
                  <a:pt x="f52" y="f59"/>
                </a:moveTo>
                <a:lnTo>
                  <a:pt x="f52" y="f57"/>
                </a:lnTo>
                <a:arcTo wR="f57" hR="f57" stAng="f1" swAng="f2"/>
                <a:lnTo>
                  <a:pt x="f62" y="f37"/>
                </a:lnTo>
                <a:arcTo wR="f57" hR="f57" stAng="f3" swAng="f1"/>
                <a:lnTo>
                  <a:pt x="f56" y="f52"/>
                </a:lnTo>
                <a:lnTo>
                  <a:pt x="f56" y="f61"/>
                </a:lnTo>
                <a:arcTo wR="f57" hR="f57" stAng="f8" swAng="f2"/>
                <a:lnTo>
                  <a:pt x="f57" y="f40"/>
                </a:lnTo>
                <a:arcTo wR="f57" hR="f57" stAng="f2" swAng="f1"/>
                <a:close/>
                <a:moveTo>
                  <a:pt x="f63" y="f37"/>
                </a:moveTo>
                <a:arcTo wR="f57" hR="f57" stAng="f3" swAng="f1"/>
                <a:arcTo wR="f58" hR="f58" stAng="f2" swAng="f1"/>
                <a:lnTo>
                  <a:pt x="f60" y="f57"/>
                </a:lnTo>
                <a:moveTo>
                  <a:pt x="f56" y="f52"/>
                </a:moveTo>
                <a:lnTo>
                  <a:pt x="f63" y="f52"/>
                </a:lnTo>
                <a:moveTo>
                  <a:pt x="f57" y="f59"/>
                </a:moveTo>
                <a:arcTo wR="f58" hR="f58" stAng="f3" swAng="f1"/>
                <a:lnTo>
                  <a:pt x="f52" y="f61"/>
                </a:lnTo>
                <a:moveTo>
                  <a:pt x="f57" y="f40"/>
                </a:moveTo>
                <a:arcTo wR="f57" hR="f57" stAng="f2" swAng="f9"/>
                <a:lnTo>
                  <a:pt x="f52" y="f59"/>
                </a:lnTo>
              </a:path>
            </a:pathLst>
          </a:custGeom>
          <a:solidFill>
            <a:srgbClr val="FFE699"/>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Blackadder ITC" pitchFamily="82"/>
              </a:rPr>
              <a:t>Budget!</a:t>
            </a:r>
          </a:p>
        </p:txBody>
      </p:sp>
      <p:sp>
        <p:nvSpPr>
          <p:cNvPr id="10" name="Callout: Right Arrow 7">
            <a:extLst>
              <a:ext uri="{FF2B5EF4-FFF2-40B4-BE49-F238E27FC236}">
                <a16:creationId xmlns:a16="http://schemas.microsoft.com/office/drawing/2014/main" id="{4396CEB1-5730-CEC8-ABFF-EF5CB3FE67CE}"/>
              </a:ext>
            </a:extLst>
          </p:cNvPr>
          <p:cNvSpPr/>
          <p:nvPr/>
        </p:nvSpPr>
        <p:spPr>
          <a:xfrm>
            <a:off x="105558" y="3589221"/>
            <a:ext cx="1883133" cy="1693624"/>
          </a:xfrm>
          <a:custGeom>
            <a:avLst>
              <a:gd name="f11" fmla="val 25000"/>
              <a:gd name="f12" fmla="val 25000"/>
              <a:gd name="f13" fmla="val 25000"/>
              <a:gd name="f14" fmla="val 64977"/>
            </a:avLst>
            <a:gdLst>
              <a:gd name="f4" fmla="val 10800000"/>
              <a:gd name="f5" fmla="val 5400000"/>
              <a:gd name="f6" fmla="val 180"/>
              <a:gd name="f7" fmla="val w"/>
              <a:gd name="f8" fmla="val h"/>
              <a:gd name="f9" fmla="val ss"/>
              <a:gd name="f10" fmla="val 0"/>
              <a:gd name="f11" fmla="val 25000"/>
              <a:gd name="f12" fmla="val 25000"/>
              <a:gd name="f13" fmla="val 25000"/>
              <a:gd name="f14" fmla="val 64977"/>
              <a:gd name="f15" fmla="+- 0 0 -360"/>
              <a:gd name="f16" fmla="+- 0 0 -180"/>
              <a:gd name="f17" fmla="abs f7"/>
              <a:gd name="f18" fmla="abs f8"/>
              <a:gd name="f19" fmla="abs f9"/>
              <a:gd name="f20" fmla="val f10"/>
              <a:gd name="f21" fmla="val f12"/>
              <a:gd name="f22" fmla="val f11"/>
              <a:gd name="f23" fmla="val f13"/>
              <a:gd name="f24" fmla="val f14"/>
              <a:gd name="f25" fmla="*/ f15 f4 1"/>
              <a:gd name="f26" fmla="*/ f16 f4 1"/>
              <a:gd name="f27" fmla="?: f17 f7 1"/>
              <a:gd name="f28" fmla="?: f18 f8 1"/>
              <a:gd name="f29" fmla="?: f19 f9 1"/>
              <a:gd name="f30" fmla="*/ f25 1 f6"/>
              <a:gd name="f31" fmla="*/ f26 1 f6"/>
              <a:gd name="f32" fmla="*/ f27 1 21600"/>
              <a:gd name="f33" fmla="*/ f28 1 21600"/>
              <a:gd name="f34" fmla="*/ 21600 f27 1"/>
              <a:gd name="f35" fmla="*/ 21600 f28 1"/>
              <a:gd name="f36" fmla="+- f30 0 f5"/>
              <a:gd name="f37" fmla="+- f31 0 f5"/>
              <a:gd name="f38" fmla="min f33 f32"/>
              <a:gd name="f39" fmla="*/ f34 1 f29"/>
              <a:gd name="f40" fmla="*/ f35 1 f29"/>
              <a:gd name="f41" fmla="val f39"/>
              <a:gd name="f42" fmla="val f40"/>
              <a:gd name="f43" fmla="*/ f20 f38 1"/>
              <a:gd name="f44" fmla="+- f42 0 f20"/>
              <a:gd name="f45" fmla="+- f41 0 f20"/>
              <a:gd name="f46" fmla="*/ f42 f38 1"/>
              <a:gd name="f47" fmla="*/ f41 f38 1"/>
              <a:gd name="f48" fmla="*/ f44 1 2"/>
              <a:gd name="f49" fmla="min f45 f44"/>
              <a:gd name="f50" fmla="*/ f45 f24 1"/>
              <a:gd name="f51" fmla="+- f20 f48 0"/>
              <a:gd name="f52" fmla="*/ f49 f21 1"/>
              <a:gd name="f53" fmla="*/ f49 f22 1"/>
              <a:gd name="f54" fmla="*/ f49 f23 1"/>
              <a:gd name="f55" fmla="*/ f50 1 100000"/>
              <a:gd name="f56" fmla="*/ f52 1 100000"/>
              <a:gd name="f57" fmla="*/ f53 1 200000"/>
              <a:gd name="f58" fmla="*/ f54 1 100000"/>
              <a:gd name="f59" fmla="*/ f55 1 2"/>
              <a:gd name="f60" fmla="*/ f55 f38 1"/>
              <a:gd name="f61" fmla="*/ f51 f38 1"/>
              <a:gd name="f62" fmla="+- f51 0 f56"/>
              <a:gd name="f63" fmla="+- f51 0 f57"/>
              <a:gd name="f64" fmla="+- f51 f57 0"/>
              <a:gd name="f65" fmla="+- f51 f56 0"/>
              <a:gd name="f66" fmla="+- f41 0 f58"/>
              <a:gd name="f67" fmla="*/ f59 f38 1"/>
              <a:gd name="f68" fmla="*/ f63 f38 1"/>
              <a:gd name="f69" fmla="*/ f66 f38 1"/>
              <a:gd name="f70" fmla="*/ f62 f38 1"/>
              <a:gd name="f71" fmla="*/ f65 f38 1"/>
              <a:gd name="f72" fmla="*/ f64 f38 1"/>
            </a:gdLst>
            <a:ahLst/>
            <a:cxnLst>
              <a:cxn ang="3cd4">
                <a:pos x="hc" y="t"/>
              </a:cxn>
              <a:cxn ang="0">
                <a:pos x="r" y="vc"/>
              </a:cxn>
              <a:cxn ang="cd4">
                <a:pos x="hc" y="b"/>
              </a:cxn>
              <a:cxn ang="cd2">
                <a:pos x="l" y="vc"/>
              </a:cxn>
              <a:cxn ang="f36">
                <a:pos x="f67" y="f43"/>
              </a:cxn>
              <a:cxn ang="f37">
                <a:pos x="f67" y="f46"/>
              </a:cxn>
            </a:cxnLst>
            <a:rect l="f43" t="f43" r="f60" b="f46"/>
            <a:pathLst>
              <a:path>
                <a:moveTo>
                  <a:pt x="f43" y="f43"/>
                </a:moveTo>
                <a:lnTo>
                  <a:pt x="f60" y="f43"/>
                </a:lnTo>
                <a:lnTo>
                  <a:pt x="f60" y="f68"/>
                </a:lnTo>
                <a:lnTo>
                  <a:pt x="f69" y="f68"/>
                </a:lnTo>
                <a:lnTo>
                  <a:pt x="f69" y="f70"/>
                </a:lnTo>
                <a:lnTo>
                  <a:pt x="f47" y="f61"/>
                </a:lnTo>
                <a:lnTo>
                  <a:pt x="f69" y="f71"/>
                </a:lnTo>
                <a:lnTo>
                  <a:pt x="f69" y="f72"/>
                </a:lnTo>
                <a:lnTo>
                  <a:pt x="f60" y="f72"/>
                </a:lnTo>
                <a:lnTo>
                  <a:pt x="f60" y="f46"/>
                </a:lnTo>
                <a:lnTo>
                  <a:pt x="f43" y="f46"/>
                </a:lnTo>
                <a:close/>
              </a:path>
            </a:pathLst>
          </a:custGeom>
          <a:solidFill>
            <a:srgbClr val="00B050"/>
          </a:solidFill>
          <a:ln w="12701" cap="flat">
            <a:solidFill>
              <a:srgbClr val="0070C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Admin proposes budget to school Committee</a:t>
            </a:r>
          </a:p>
        </p:txBody>
      </p:sp>
      <p:sp>
        <p:nvSpPr>
          <p:cNvPr id="11" name="Callout: Right Arrow 8">
            <a:extLst>
              <a:ext uri="{FF2B5EF4-FFF2-40B4-BE49-F238E27FC236}">
                <a16:creationId xmlns:a16="http://schemas.microsoft.com/office/drawing/2014/main" id="{7BB55087-98B8-0AE1-A3EF-FCC0DD70E79F}"/>
              </a:ext>
            </a:extLst>
          </p:cNvPr>
          <p:cNvSpPr/>
          <p:nvPr/>
        </p:nvSpPr>
        <p:spPr>
          <a:xfrm>
            <a:off x="1876751" y="3739274"/>
            <a:ext cx="1883133" cy="1488368"/>
          </a:xfrm>
          <a:custGeom>
            <a:avLst>
              <a:gd name="f11" fmla="val 25000"/>
              <a:gd name="f12" fmla="val 25000"/>
              <a:gd name="f13" fmla="val 25000"/>
              <a:gd name="f14" fmla="val 64977"/>
            </a:avLst>
            <a:gdLst>
              <a:gd name="f4" fmla="val 10800000"/>
              <a:gd name="f5" fmla="val 5400000"/>
              <a:gd name="f6" fmla="val 180"/>
              <a:gd name="f7" fmla="val w"/>
              <a:gd name="f8" fmla="val h"/>
              <a:gd name="f9" fmla="val ss"/>
              <a:gd name="f10" fmla="val 0"/>
              <a:gd name="f11" fmla="val 25000"/>
              <a:gd name="f12" fmla="val 25000"/>
              <a:gd name="f13" fmla="val 25000"/>
              <a:gd name="f14" fmla="val 64977"/>
              <a:gd name="f15" fmla="+- 0 0 -360"/>
              <a:gd name="f16" fmla="+- 0 0 -180"/>
              <a:gd name="f17" fmla="abs f7"/>
              <a:gd name="f18" fmla="abs f8"/>
              <a:gd name="f19" fmla="abs f9"/>
              <a:gd name="f20" fmla="val f10"/>
              <a:gd name="f21" fmla="val f12"/>
              <a:gd name="f22" fmla="val f11"/>
              <a:gd name="f23" fmla="val f13"/>
              <a:gd name="f24" fmla="val f14"/>
              <a:gd name="f25" fmla="*/ f15 f4 1"/>
              <a:gd name="f26" fmla="*/ f16 f4 1"/>
              <a:gd name="f27" fmla="?: f17 f7 1"/>
              <a:gd name="f28" fmla="?: f18 f8 1"/>
              <a:gd name="f29" fmla="?: f19 f9 1"/>
              <a:gd name="f30" fmla="*/ f25 1 f6"/>
              <a:gd name="f31" fmla="*/ f26 1 f6"/>
              <a:gd name="f32" fmla="*/ f27 1 21600"/>
              <a:gd name="f33" fmla="*/ f28 1 21600"/>
              <a:gd name="f34" fmla="*/ 21600 f27 1"/>
              <a:gd name="f35" fmla="*/ 21600 f28 1"/>
              <a:gd name="f36" fmla="+- f30 0 f5"/>
              <a:gd name="f37" fmla="+- f31 0 f5"/>
              <a:gd name="f38" fmla="min f33 f32"/>
              <a:gd name="f39" fmla="*/ f34 1 f29"/>
              <a:gd name="f40" fmla="*/ f35 1 f29"/>
              <a:gd name="f41" fmla="val f39"/>
              <a:gd name="f42" fmla="val f40"/>
              <a:gd name="f43" fmla="*/ f20 f38 1"/>
              <a:gd name="f44" fmla="+- f42 0 f20"/>
              <a:gd name="f45" fmla="+- f41 0 f20"/>
              <a:gd name="f46" fmla="*/ f42 f38 1"/>
              <a:gd name="f47" fmla="*/ f41 f38 1"/>
              <a:gd name="f48" fmla="*/ f44 1 2"/>
              <a:gd name="f49" fmla="min f45 f44"/>
              <a:gd name="f50" fmla="*/ f45 f24 1"/>
              <a:gd name="f51" fmla="+- f20 f48 0"/>
              <a:gd name="f52" fmla="*/ f49 f21 1"/>
              <a:gd name="f53" fmla="*/ f49 f22 1"/>
              <a:gd name="f54" fmla="*/ f49 f23 1"/>
              <a:gd name="f55" fmla="*/ f50 1 100000"/>
              <a:gd name="f56" fmla="*/ f52 1 100000"/>
              <a:gd name="f57" fmla="*/ f53 1 200000"/>
              <a:gd name="f58" fmla="*/ f54 1 100000"/>
              <a:gd name="f59" fmla="*/ f55 1 2"/>
              <a:gd name="f60" fmla="*/ f55 f38 1"/>
              <a:gd name="f61" fmla="*/ f51 f38 1"/>
              <a:gd name="f62" fmla="+- f51 0 f56"/>
              <a:gd name="f63" fmla="+- f51 0 f57"/>
              <a:gd name="f64" fmla="+- f51 f57 0"/>
              <a:gd name="f65" fmla="+- f51 f56 0"/>
              <a:gd name="f66" fmla="+- f41 0 f58"/>
              <a:gd name="f67" fmla="*/ f59 f38 1"/>
              <a:gd name="f68" fmla="*/ f63 f38 1"/>
              <a:gd name="f69" fmla="*/ f66 f38 1"/>
              <a:gd name="f70" fmla="*/ f62 f38 1"/>
              <a:gd name="f71" fmla="*/ f65 f38 1"/>
              <a:gd name="f72" fmla="*/ f64 f38 1"/>
            </a:gdLst>
            <a:ahLst/>
            <a:cxnLst>
              <a:cxn ang="3cd4">
                <a:pos x="hc" y="t"/>
              </a:cxn>
              <a:cxn ang="0">
                <a:pos x="r" y="vc"/>
              </a:cxn>
              <a:cxn ang="cd4">
                <a:pos x="hc" y="b"/>
              </a:cxn>
              <a:cxn ang="cd2">
                <a:pos x="l" y="vc"/>
              </a:cxn>
              <a:cxn ang="f36">
                <a:pos x="f67" y="f43"/>
              </a:cxn>
              <a:cxn ang="f37">
                <a:pos x="f67" y="f46"/>
              </a:cxn>
            </a:cxnLst>
            <a:rect l="f43" t="f43" r="f60" b="f46"/>
            <a:pathLst>
              <a:path>
                <a:moveTo>
                  <a:pt x="f43" y="f43"/>
                </a:moveTo>
                <a:lnTo>
                  <a:pt x="f60" y="f43"/>
                </a:lnTo>
                <a:lnTo>
                  <a:pt x="f60" y="f68"/>
                </a:lnTo>
                <a:lnTo>
                  <a:pt x="f69" y="f68"/>
                </a:lnTo>
                <a:lnTo>
                  <a:pt x="f69" y="f70"/>
                </a:lnTo>
                <a:lnTo>
                  <a:pt x="f47" y="f61"/>
                </a:lnTo>
                <a:lnTo>
                  <a:pt x="f69" y="f71"/>
                </a:lnTo>
                <a:lnTo>
                  <a:pt x="f69" y="f72"/>
                </a:lnTo>
                <a:lnTo>
                  <a:pt x="f60" y="f72"/>
                </a:lnTo>
                <a:lnTo>
                  <a:pt x="f60" y="f46"/>
                </a:lnTo>
                <a:lnTo>
                  <a:pt x="f43" y="f46"/>
                </a:lnTo>
                <a:close/>
              </a:path>
            </a:pathLst>
          </a:custGeom>
          <a:solidFill>
            <a:srgbClr val="00B050"/>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School Committee public hearing</a:t>
            </a:r>
          </a:p>
        </p:txBody>
      </p:sp>
      <p:sp>
        <p:nvSpPr>
          <p:cNvPr id="12" name="Callout: Right Arrow 9">
            <a:extLst>
              <a:ext uri="{FF2B5EF4-FFF2-40B4-BE49-F238E27FC236}">
                <a16:creationId xmlns:a16="http://schemas.microsoft.com/office/drawing/2014/main" id="{83691C57-61B5-EC57-C6D0-8FBD55DD2EC0}"/>
              </a:ext>
            </a:extLst>
          </p:cNvPr>
          <p:cNvSpPr/>
          <p:nvPr/>
        </p:nvSpPr>
        <p:spPr>
          <a:xfrm>
            <a:off x="3647943" y="3561505"/>
            <a:ext cx="1883133" cy="1623736"/>
          </a:xfrm>
          <a:custGeom>
            <a:avLst>
              <a:gd name="f11" fmla="val 25000"/>
              <a:gd name="f12" fmla="val 25000"/>
              <a:gd name="f13" fmla="val 25000"/>
              <a:gd name="f14" fmla="val 64977"/>
            </a:avLst>
            <a:gdLst>
              <a:gd name="f4" fmla="val 10800000"/>
              <a:gd name="f5" fmla="val 5400000"/>
              <a:gd name="f6" fmla="val 180"/>
              <a:gd name="f7" fmla="val w"/>
              <a:gd name="f8" fmla="val h"/>
              <a:gd name="f9" fmla="val ss"/>
              <a:gd name="f10" fmla="val 0"/>
              <a:gd name="f11" fmla="val 25000"/>
              <a:gd name="f12" fmla="val 25000"/>
              <a:gd name="f13" fmla="val 25000"/>
              <a:gd name="f14" fmla="val 64977"/>
              <a:gd name="f15" fmla="+- 0 0 -360"/>
              <a:gd name="f16" fmla="+- 0 0 -180"/>
              <a:gd name="f17" fmla="abs f7"/>
              <a:gd name="f18" fmla="abs f8"/>
              <a:gd name="f19" fmla="abs f9"/>
              <a:gd name="f20" fmla="val f10"/>
              <a:gd name="f21" fmla="val f12"/>
              <a:gd name="f22" fmla="val f11"/>
              <a:gd name="f23" fmla="val f13"/>
              <a:gd name="f24" fmla="val f14"/>
              <a:gd name="f25" fmla="*/ f15 f4 1"/>
              <a:gd name="f26" fmla="*/ f16 f4 1"/>
              <a:gd name="f27" fmla="?: f17 f7 1"/>
              <a:gd name="f28" fmla="?: f18 f8 1"/>
              <a:gd name="f29" fmla="?: f19 f9 1"/>
              <a:gd name="f30" fmla="*/ f25 1 f6"/>
              <a:gd name="f31" fmla="*/ f26 1 f6"/>
              <a:gd name="f32" fmla="*/ f27 1 21600"/>
              <a:gd name="f33" fmla="*/ f28 1 21600"/>
              <a:gd name="f34" fmla="*/ 21600 f27 1"/>
              <a:gd name="f35" fmla="*/ 21600 f28 1"/>
              <a:gd name="f36" fmla="+- f30 0 f5"/>
              <a:gd name="f37" fmla="+- f31 0 f5"/>
              <a:gd name="f38" fmla="min f33 f32"/>
              <a:gd name="f39" fmla="*/ f34 1 f29"/>
              <a:gd name="f40" fmla="*/ f35 1 f29"/>
              <a:gd name="f41" fmla="val f39"/>
              <a:gd name="f42" fmla="val f40"/>
              <a:gd name="f43" fmla="*/ f20 f38 1"/>
              <a:gd name="f44" fmla="+- f42 0 f20"/>
              <a:gd name="f45" fmla="+- f41 0 f20"/>
              <a:gd name="f46" fmla="*/ f42 f38 1"/>
              <a:gd name="f47" fmla="*/ f41 f38 1"/>
              <a:gd name="f48" fmla="*/ f44 1 2"/>
              <a:gd name="f49" fmla="min f45 f44"/>
              <a:gd name="f50" fmla="*/ f45 f24 1"/>
              <a:gd name="f51" fmla="+- f20 f48 0"/>
              <a:gd name="f52" fmla="*/ f49 f21 1"/>
              <a:gd name="f53" fmla="*/ f49 f22 1"/>
              <a:gd name="f54" fmla="*/ f49 f23 1"/>
              <a:gd name="f55" fmla="*/ f50 1 100000"/>
              <a:gd name="f56" fmla="*/ f52 1 100000"/>
              <a:gd name="f57" fmla="*/ f53 1 200000"/>
              <a:gd name="f58" fmla="*/ f54 1 100000"/>
              <a:gd name="f59" fmla="*/ f55 1 2"/>
              <a:gd name="f60" fmla="*/ f55 f38 1"/>
              <a:gd name="f61" fmla="*/ f51 f38 1"/>
              <a:gd name="f62" fmla="+- f51 0 f56"/>
              <a:gd name="f63" fmla="+- f51 0 f57"/>
              <a:gd name="f64" fmla="+- f51 f57 0"/>
              <a:gd name="f65" fmla="+- f51 f56 0"/>
              <a:gd name="f66" fmla="+- f41 0 f58"/>
              <a:gd name="f67" fmla="*/ f59 f38 1"/>
              <a:gd name="f68" fmla="*/ f63 f38 1"/>
              <a:gd name="f69" fmla="*/ f66 f38 1"/>
              <a:gd name="f70" fmla="*/ f62 f38 1"/>
              <a:gd name="f71" fmla="*/ f65 f38 1"/>
              <a:gd name="f72" fmla="*/ f64 f38 1"/>
            </a:gdLst>
            <a:ahLst/>
            <a:cxnLst>
              <a:cxn ang="3cd4">
                <a:pos x="hc" y="t"/>
              </a:cxn>
              <a:cxn ang="0">
                <a:pos x="r" y="vc"/>
              </a:cxn>
              <a:cxn ang="cd4">
                <a:pos x="hc" y="b"/>
              </a:cxn>
              <a:cxn ang="cd2">
                <a:pos x="l" y="vc"/>
              </a:cxn>
              <a:cxn ang="f36">
                <a:pos x="f67" y="f43"/>
              </a:cxn>
              <a:cxn ang="f37">
                <a:pos x="f67" y="f46"/>
              </a:cxn>
            </a:cxnLst>
            <a:rect l="f43" t="f43" r="f60" b="f46"/>
            <a:pathLst>
              <a:path>
                <a:moveTo>
                  <a:pt x="f43" y="f43"/>
                </a:moveTo>
                <a:lnTo>
                  <a:pt x="f60" y="f43"/>
                </a:lnTo>
                <a:lnTo>
                  <a:pt x="f60" y="f68"/>
                </a:lnTo>
                <a:lnTo>
                  <a:pt x="f69" y="f68"/>
                </a:lnTo>
                <a:lnTo>
                  <a:pt x="f69" y="f70"/>
                </a:lnTo>
                <a:lnTo>
                  <a:pt x="f47" y="f61"/>
                </a:lnTo>
                <a:lnTo>
                  <a:pt x="f69" y="f71"/>
                </a:lnTo>
                <a:lnTo>
                  <a:pt x="f69" y="f72"/>
                </a:lnTo>
                <a:lnTo>
                  <a:pt x="f60" y="f72"/>
                </a:lnTo>
                <a:lnTo>
                  <a:pt x="f60" y="f46"/>
                </a:lnTo>
                <a:lnTo>
                  <a:pt x="f43" y="f46"/>
                </a:lnTo>
                <a:close/>
              </a:path>
            </a:pathLst>
          </a:custGeom>
          <a:solidFill>
            <a:srgbClr val="00B050"/>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School Committee approves budget</a:t>
            </a:r>
          </a:p>
        </p:txBody>
      </p:sp>
      <p:sp>
        <p:nvSpPr>
          <p:cNvPr id="13" name="Callout: Right Arrow 10">
            <a:extLst>
              <a:ext uri="{FF2B5EF4-FFF2-40B4-BE49-F238E27FC236}">
                <a16:creationId xmlns:a16="http://schemas.microsoft.com/office/drawing/2014/main" id="{533B6796-7734-C931-FEA9-44EEC486A745}"/>
              </a:ext>
            </a:extLst>
          </p:cNvPr>
          <p:cNvSpPr/>
          <p:nvPr/>
        </p:nvSpPr>
        <p:spPr>
          <a:xfrm>
            <a:off x="5248281" y="3542458"/>
            <a:ext cx="2258787" cy="1623736"/>
          </a:xfrm>
          <a:custGeom>
            <a:avLst>
              <a:gd name="f11" fmla="val 25000"/>
              <a:gd name="f12" fmla="val 25000"/>
              <a:gd name="f13" fmla="val 25000"/>
              <a:gd name="f14" fmla="val 64977"/>
            </a:avLst>
            <a:gdLst>
              <a:gd name="f4" fmla="val 10800000"/>
              <a:gd name="f5" fmla="val 5400000"/>
              <a:gd name="f6" fmla="val 180"/>
              <a:gd name="f7" fmla="val w"/>
              <a:gd name="f8" fmla="val h"/>
              <a:gd name="f9" fmla="val ss"/>
              <a:gd name="f10" fmla="val 0"/>
              <a:gd name="f11" fmla="val 25000"/>
              <a:gd name="f12" fmla="val 25000"/>
              <a:gd name="f13" fmla="val 25000"/>
              <a:gd name="f14" fmla="val 64977"/>
              <a:gd name="f15" fmla="+- 0 0 -360"/>
              <a:gd name="f16" fmla="+- 0 0 -180"/>
              <a:gd name="f17" fmla="abs f7"/>
              <a:gd name="f18" fmla="abs f8"/>
              <a:gd name="f19" fmla="abs f9"/>
              <a:gd name="f20" fmla="val f10"/>
              <a:gd name="f21" fmla="val f12"/>
              <a:gd name="f22" fmla="val f11"/>
              <a:gd name="f23" fmla="val f13"/>
              <a:gd name="f24" fmla="val f14"/>
              <a:gd name="f25" fmla="*/ f15 f4 1"/>
              <a:gd name="f26" fmla="*/ f16 f4 1"/>
              <a:gd name="f27" fmla="?: f17 f7 1"/>
              <a:gd name="f28" fmla="?: f18 f8 1"/>
              <a:gd name="f29" fmla="?: f19 f9 1"/>
              <a:gd name="f30" fmla="*/ f25 1 f6"/>
              <a:gd name="f31" fmla="*/ f26 1 f6"/>
              <a:gd name="f32" fmla="*/ f27 1 21600"/>
              <a:gd name="f33" fmla="*/ f28 1 21600"/>
              <a:gd name="f34" fmla="*/ 21600 f27 1"/>
              <a:gd name="f35" fmla="*/ 21600 f28 1"/>
              <a:gd name="f36" fmla="+- f30 0 f5"/>
              <a:gd name="f37" fmla="+- f31 0 f5"/>
              <a:gd name="f38" fmla="min f33 f32"/>
              <a:gd name="f39" fmla="*/ f34 1 f29"/>
              <a:gd name="f40" fmla="*/ f35 1 f29"/>
              <a:gd name="f41" fmla="val f39"/>
              <a:gd name="f42" fmla="val f40"/>
              <a:gd name="f43" fmla="*/ f20 f38 1"/>
              <a:gd name="f44" fmla="+- f42 0 f20"/>
              <a:gd name="f45" fmla="+- f41 0 f20"/>
              <a:gd name="f46" fmla="*/ f42 f38 1"/>
              <a:gd name="f47" fmla="*/ f41 f38 1"/>
              <a:gd name="f48" fmla="*/ f44 1 2"/>
              <a:gd name="f49" fmla="min f45 f44"/>
              <a:gd name="f50" fmla="*/ f45 f24 1"/>
              <a:gd name="f51" fmla="+- f20 f48 0"/>
              <a:gd name="f52" fmla="*/ f49 f21 1"/>
              <a:gd name="f53" fmla="*/ f49 f22 1"/>
              <a:gd name="f54" fmla="*/ f49 f23 1"/>
              <a:gd name="f55" fmla="*/ f50 1 100000"/>
              <a:gd name="f56" fmla="*/ f52 1 100000"/>
              <a:gd name="f57" fmla="*/ f53 1 200000"/>
              <a:gd name="f58" fmla="*/ f54 1 100000"/>
              <a:gd name="f59" fmla="*/ f55 1 2"/>
              <a:gd name="f60" fmla="*/ f55 f38 1"/>
              <a:gd name="f61" fmla="*/ f51 f38 1"/>
              <a:gd name="f62" fmla="+- f51 0 f56"/>
              <a:gd name="f63" fmla="+- f51 0 f57"/>
              <a:gd name="f64" fmla="+- f51 f57 0"/>
              <a:gd name="f65" fmla="+- f51 f56 0"/>
              <a:gd name="f66" fmla="+- f41 0 f58"/>
              <a:gd name="f67" fmla="*/ f59 f38 1"/>
              <a:gd name="f68" fmla="*/ f63 f38 1"/>
              <a:gd name="f69" fmla="*/ f66 f38 1"/>
              <a:gd name="f70" fmla="*/ f62 f38 1"/>
              <a:gd name="f71" fmla="*/ f65 f38 1"/>
              <a:gd name="f72" fmla="*/ f64 f38 1"/>
            </a:gdLst>
            <a:ahLst/>
            <a:cxnLst>
              <a:cxn ang="3cd4">
                <a:pos x="hc" y="t"/>
              </a:cxn>
              <a:cxn ang="0">
                <a:pos x="r" y="vc"/>
              </a:cxn>
              <a:cxn ang="cd4">
                <a:pos x="hc" y="b"/>
              </a:cxn>
              <a:cxn ang="cd2">
                <a:pos x="l" y="vc"/>
              </a:cxn>
              <a:cxn ang="f36">
                <a:pos x="f67" y="f43"/>
              </a:cxn>
              <a:cxn ang="f37">
                <a:pos x="f67" y="f46"/>
              </a:cxn>
            </a:cxnLst>
            <a:rect l="f43" t="f43" r="f60" b="f46"/>
            <a:pathLst>
              <a:path>
                <a:moveTo>
                  <a:pt x="f43" y="f43"/>
                </a:moveTo>
                <a:lnTo>
                  <a:pt x="f60" y="f43"/>
                </a:lnTo>
                <a:lnTo>
                  <a:pt x="f60" y="f68"/>
                </a:lnTo>
                <a:lnTo>
                  <a:pt x="f69" y="f68"/>
                </a:lnTo>
                <a:lnTo>
                  <a:pt x="f69" y="f70"/>
                </a:lnTo>
                <a:lnTo>
                  <a:pt x="f47" y="f61"/>
                </a:lnTo>
                <a:lnTo>
                  <a:pt x="f69" y="f71"/>
                </a:lnTo>
                <a:lnTo>
                  <a:pt x="f69" y="f72"/>
                </a:lnTo>
                <a:lnTo>
                  <a:pt x="f60" y="f72"/>
                </a:lnTo>
                <a:lnTo>
                  <a:pt x="f60" y="f46"/>
                </a:lnTo>
                <a:lnTo>
                  <a:pt x="f43" y="f46"/>
                </a:lnTo>
                <a:close/>
              </a:path>
            </a:pathLst>
          </a:custGeom>
          <a:solidFill>
            <a:srgbClr val="00B050"/>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Budget sent to appropriating authorities</a:t>
            </a:r>
          </a:p>
        </p:txBody>
      </p:sp>
      <p:sp>
        <p:nvSpPr>
          <p:cNvPr id="14" name="Callout: Right Arrow 11">
            <a:extLst>
              <a:ext uri="{FF2B5EF4-FFF2-40B4-BE49-F238E27FC236}">
                <a16:creationId xmlns:a16="http://schemas.microsoft.com/office/drawing/2014/main" id="{3D9EC64F-49F5-7195-B6EC-A61F11697976}"/>
              </a:ext>
            </a:extLst>
          </p:cNvPr>
          <p:cNvSpPr/>
          <p:nvPr/>
        </p:nvSpPr>
        <p:spPr>
          <a:xfrm>
            <a:off x="7127583" y="3511707"/>
            <a:ext cx="2324596" cy="1693624"/>
          </a:xfrm>
          <a:custGeom>
            <a:avLst>
              <a:gd name="f11" fmla="val 25000"/>
              <a:gd name="f12" fmla="val 25000"/>
              <a:gd name="f13" fmla="val 25000"/>
              <a:gd name="f14" fmla="val 64977"/>
            </a:avLst>
            <a:gdLst>
              <a:gd name="f4" fmla="val 10800000"/>
              <a:gd name="f5" fmla="val 5400000"/>
              <a:gd name="f6" fmla="val 180"/>
              <a:gd name="f7" fmla="val w"/>
              <a:gd name="f8" fmla="val h"/>
              <a:gd name="f9" fmla="val ss"/>
              <a:gd name="f10" fmla="val 0"/>
              <a:gd name="f11" fmla="val 25000"/>
              <a:gd name="f12" fmla="val 25000"/>
              <a:gd name="f13" fmla="val 25000"/>
              <a:gd name="f14" fmla="val 64977"/>
              <a:gd name="f15" fmla="+- 0 0 -360"/>
              <a:gd name="f16" fmla="+- 0 0 -180"/>
              <a:gd name="f17" fmla="abs f7"/>
              <a:gd name="f18" fmla="abs f8"/>
              <a:gd name="f19" fmla="abs f9"/>
              <a:gd name="f20" fmla="val f10"/>
              <a:gd name="f21" fmla="val f12"/>
              <a:gd name="f22" fmla="val f11"/>
              <a:gd name="f23" fmla="val f13"/>
              <a:gd name="f24" fmla="val f14"/>
              <a:gd name="f25" fmla="*/ f15 f4 1"/>
              <a:gd name="f26" fmla="*/ f16 f4 1"/>
              <a:gd name="f27" fmla="?: f17 f7 1"/>
              <a:gd name="f28" fmla="?: f18 f8 1"/>
              <a:gd name="f29" fmla="?: f19 f9 1"/>
              <a:gd name="f30" fmla="*/ f25 1 f6"/>
              <a:gd name="f31" fmla="*/ f26 1 f6"/>
              <a:gd name="f32" fmla="*/ f27 1 21600"/>
              <a:gd name="f33" fmla="*/ f28 1 21600"/>
              <a:gd name="f34" fmla="*/ 21600 f27 1"/>
              <a:gd name="f35" fmla="*/ 21600 f28 1"/>
              <a:gd name="f36" fmla="+- f30 0 f5"/>
              <a:gd name="f37" fmla="+- f31 0 f5"/>
              <a:gd name="f38" fmla="min f33 f32"/>
              <a:gd name="f39" fmla="*/ f34 1 f29"/>
              <a:gd name="f40" fmla="*/ f35 1 f29"/>
              <a:gd name="f41" fmla="val f39"/>
              <a:gd name="f42" fmla="val f40"/>
              <a:gd name="f43" fmla="*/ f20 f38 1"/>
              <a:gd name="f44" fmla="+- f42 0 f20"/>
              <a:gd name="f45" fmla="+- f41 0 f20"/>
              <a:gd name="f46" fmla="*/ f42 f38 1"/>
              <a:gd name="f47" fmla="*/ f41 f38 1"/>
              <a:gd name="f48" fmla="*/ f44 1 2"/>
              <a:gd name="f49" fmla="min f45 f44"/>
              <a:gd name="f50" fmla="*/ f45 f24 1"/>
              <a:gd name="f51" fmla="+- f20 f48 0"/>
              <a:gd name="f52" fmla="*/ f49 f21 1"/>
              <a:gd name="f53" fmla="*/ f49 f22 1"/>
              <a:gd name="f54" fmla="*/ f49 f23 1"/>
              <a:gd name="f55" fmla="*/ f50 1 100000"/>
              <a:gd name="f56" fmla="*/ f52 1 100000"/>
              <a:gd name="f57" fmla="*/ f53 1 200000"/>
              <a:gd name="f58" fmla="*/ f54 1 100000"/>
              <a:gd name="f59" fmla="*/ f55 1 2"/>
              <a:gd name="f60" fmla="*/ f55 f38 1"/>
              <a:gd name="f61" fmla="*/ f51 f38 1"/>
              <a:gd name="f62" fmla="+- f51 0 f56"/>
              <a:gd name="f63" fmla="+- f51 0 f57"/>
              <a:gd name="f64" fmla="+- f51 f57 0"/>
              <a:gd name="f65" fmla="+- f51 f56 0"/>
              <a:gd name="f66" fmla="+- f41 0 f58"/>
              <a:gd name="f67" fmla="*/ f59 f38 1"/>
              <a:gd name="f68" fmla="*/ f63 f38 1"/>
              <a:gd name="f69" fmla="*/ f66 f38 1"/>
              <a:gd name="f70" fmla="*/ f62 f38 1"/>
              <a:gd name="f71" fmla="*/ f65 f38 1"/>
              <a:gd name="f72" fmla="*/ f64 f38 1"/>
            </a:gdLst>
            <a:ahLst/>
            <a:cxnLst>
              <a:cxn ang="3cd4">
                <a:pos x="hc" y="t"/>
              </a:cxn>
              <a:cxn ang="0">
                <a:pos x="r" y="vc"/>
              </a:cxn>
              <a:cxn ang="cd4">
                <a:pos x="hc" y="b"/>
              </a:cxn>
              <a:cxn ang="cd2">
                <a:pos x="l" y="vc"/>
              </a:cxn>
              <a:cxn ang="f36">
                <a:pos x="f67" y="f43"/>
              </a:cxn>
              <a:cxn ang="f37">
                <a:pos x="f67" y="f46"/>
              </a:cxn>
            </a:cxnLst>
            <a:rect l="f43" t="f43" r="f60" b="f46"/>
            <a:pathLst>
              <a:path>
                <a:moveTo>
                  <a:pt x="f43" y="f43"/>
                </a:moveTo>
                <a:lnTo>
                  <a:pt x="f60" y="f43"/>
                </a:lnTo>
                <a:lnTo>
                  <a:pt x="f60" y="f68"/>
                </a:lnTo>
                <a:lnTo>
                  <a:pt x="f69" y="f68"/>
                </a:lnTo>
                <a:lnTo>
                  <a:pt x="f69" y="f70"/>
                </a:lnTo>
                <a:lnTo>
                  <a:pt x="f47" y="f61"/>
                </a:lnTo>
                <a:lnTo>
                  <a:pt x="f69" y="f71"/>
                </a:lnTo>
                <a:lnTo>
                  <a:pt x="f69" y="f72"/>
                </a:lnTo>
                <a:lnTo>
                  <a:pt x="f60" y="f72"/>
                </a:lnTo>
                <a:lnTo>
                  <a:pt x="f60" y="f46"/>
                </a:lnTo>
                <a:lnTo>
                  <a:pt x="f43" y="f46"/>
                </a:lnTo>
                <a:close/>
              </a:path>
            </a:pathLst>
          </a:custGeom>
          <a:solidFill>
            <a:srgbClr val="00B050"/>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Appropriating authorities approve</a:t>
            </a:r>
          </a:p>
        </p:txBody>
      </p:sp>
      <p:sp>
        <p:nvSpPr>
          <p:cNvPr id="15" name="Scroll: Vertical 12">
            <a:extLst>
              <a:ext uri="{FF2B5EF4-FFF2-40B4-BE49-F238E27FC236}">
                <a16:creationId xmlns:a16="http://schemas.microsoft.com/office/drawing/2014/main" id="{187EE440-4ABA-F1E1-79F1-9A9C3DB9791A}"/>
              </a:ext>
            </a:extLst>
          </p:cNvPr>
          <p:cNvSpPr/>
          <p:nvPr/>
        </p:nvSpPr>
        <p:spPr>
          <a:xfrm>
            <a:off x="9248598" y="3665710"/>
            <a:ext cx="1280160" cy="1415335"/>
          </a:xfrm>
          <a:custGeom>
            <a:avLst>
              <a:gd name="f11" fmla="val 12500"/>
            </a:avLst>
            <a:gdLst>
              <a:gd name="f1" fmla="val 10800000"/>
              <a:gd name="f2" fmla="val 5400000"/>
              <a:gd name="f3" fmla="val 16200000"/>
              <a:gd name="f4" fmla="val 180"/>
              <a:gd name="f5" fmla="val w"/>
              <a:gd name="f6" fmla="val h"/>
              <a:gd name="f7" fmla="val ss"/>
              <a:gd name="f8" fmla="val 0"/>
              <a:gd name="f9" fmla="+- 0 0 5400000"/>
              <a:gd name="f10" fmla="+- 0 0 10800000"/>
              <a:gd name="f11" fmla="val 12500"/>
              <a:gd name="f12" fmla="+- 0 0 -90"/>
              <a:gd name="f13" fmla="+- 0 0 -270"/>
              <a:gd name="f14" fmla="abs f5"/>
              <a:gd name="f15" fmla="abs f6"/>
              <a:gd name="f16" fmla="abs f7"/>
              <a:gd name="f17" fmla="val f8"/>
              <a:gd name="f18" fmla="val f11"/>
              <a:gd name="f19" fmla="*/ f12 f1 1"/>
              <a:gd name="f20" fmla="*/ f13 f1 1"/>
              <a:gd name="f21" fmla="?: f14 f5 1"/>
              <a:gd name="f22" fmla="?: f15 f6 1"/>
              <a:gd name="f23" fmla="?: f16 f7 1"/>
              <a:gd name="f24" fmla="*/ f19 1 f4"/>
              <a:gd name="f25" fmla="*/ f20 1 f4"/>
              <a:gd name="f26" fmla="*/ f21 1 21600"/>
              <a:gd name="f27" fmla="*/ f22 1 21600"/>
              <a:gd name="f28" fmla="*/ 21600 f21 1"/>
              <a:gd name="f29" fmla="*/ 21600 f22 1"/>
              <a:gd name="f30" fmla="+- f24 0 f2"/>
              <a:gd name="f31" fmla="+- f25 0 f2"/>
              <a:gd name="f32" fmla="min f27 f26"/>
              <a:gd name="f33" fmla="*/ f28 1 f23"/>
              <a:gd name="f34" fmla="*/ f29 1 f23"/>
              <a:gd name="f35" fmla="val f33"/>
              <a:gd name="f36" fmla="val f34"/>
              <a:gd name="f37" fmla="*/ f17 f32 1"/>
              <a:gd name="f38" fmla="+- f36 0 f17"/>
              <a:gd name="f39" fmla="+- f35 0 f17"/>
              <a:gd name="f40" fmla="*/ f36 f32 1"/>
              <a:gd name="f41" fmla="*/ f38 1 2"/>
              <a:gd name="f42" fmla="min f39 f38"/>
              <a:gd name="f43" fmla="+- f17 f41 0"/>
              <a:gd name="f44" fmla="*/ f42 f18 1"/>
              <a:gd name="f45" fmla="*/ f44 1 100000"/>
              <a:gd name="f46" fmla="*/ f43 f32 1"/>
              <a:gd name="f47" fmla="*/ f45 1 2"/>
              <a:gd name="f48" fmla="*/ f45 1 4"/>
              <a:gd name="f49" fmla="+- f45 f45 0"/>
              <a:gd name="f50" fmla="+- f35 0 f45"/>
              <a:gd name="f51" fmla="+- f36 0 f45"/>
              <a:gd name="f52" fmla="*/ f45 f32 1"/>
              <a:gd name="f53" fmla="+- f45 f47 0"/>
              <a:gd name="f54" fmla="+- f35 0 f47"/>
              <a:gd name="f55" fmla="+- f36 0 f47"/>
              <a:gd name="f56" fmla="*/ f50 f32 1"/>
              <a:gd name="f57" fmla="*/ f47 f32 1"/>
              <a:gd name="f58" fmla="*/ f48 f32 1"/>
              <a:gd name="f59" fmla="*/ f51 f32 1"/>
              <a:gd name="f60" fmla="*/ f49 f32 1"/>
              <a:gd name="f61" fmla="*/ f55 f32 1"/>
              <a:gd name="f62" fmla="*/ f54 f32 1"/>
              <a:gd name="f63" fmla="*/ f53 f32 1"/>
            </a:gdLst>
            <a:ahLst/>
            <a:cxnLst>
              <a:cxn ang="3cd4">
                <a:pos x="hc" y="t"/>
              </a:cxn>
              <a:cxn ang="0">
                <a:pos x="r" y="vc"/>
              </a:cxn>
              <a:cxn ang="cd4">
                <a:pos x="hc" y="b"/>
              </a:cxn>
              <a:cxn ang="cd2">
                <a:pos x="l" y="vc"/>
              </a:cxn>
              <a:cxn ang="f30">
                <a:pos x="f52" y="f46"/>
              </a:cxn>
              <a:cxn ang="f31">
                <a:pos x="f56" y="f46"/>
              </a:cxn>
            </a:cxnLst>
            <a:rect l="f52" t="f52" r="f56" b="f61"/>
            <a:pathLst>
              <a:path stroke="0">
                <a:moveTo>
                  <a:pt x="f57" y="f40"/>
                </a:moveTo>
                <a:arcTo wR="f57" hR="f57" stAng="f2" swAng="f9"/>
                <a:lnTo>
                  <a:pt x="f57" y="f61"/>
                </a:lnTo>
                <a:arcTo wR="f58" hR="f58" stAng="f2" swAng="f10"/>
                <a:lnTo>
                  <a:pt x="f52" y="f59"/>
                </a:lnTo>
                <a:lnTo>
                  <a:pt x="f52" y="f57"/>
                </a:lnTo>
                <a:arcTo wR="f57" hR="f57" stAng="f1" swAng="f2"/>
                <a:lnTo>
                  <a:pt x="f62" y="f37"/>
                </a:lnTo>
                <a:arcTo wR="f57" hR="f57" stAng="f3" swAng="f1"/>
                <a:lnTo>
                  <a:pt x="f56" y="f52"/>
                </a:lnTo>
                <a:lnTo>
                  <a:pt x="f56" y="f61"/>
                </a:lnTo>
                <a:arcTo wR="f57" hR="f57" stAng="f8" swAng="f2"/>
                <a:close/>
                <a:moveTo>
                  <a:pt x="f60" y="f57"/>
                </a:moveTo>
                <a:arcTo wR="f57" hR="f57" stAng="f8" swAng="f2"/>
                <a:arcTo wR="f58" hR="f58" stAng="f2" swAng="f1"/>
                <a:close/>
              </a:path>
              <a:path stroke="0">
                <a:moveTo>
                  <a:pt x="f60" y="f57"/>
                </a:moveTo>
                <a:arcTo wR="f57" hR="f57" stAng="f8" swAng="f2"/>
                <a:arcTo wR="f58" hR="f58" stAng="f2" swAng="f1"/>
                <a:close/>
                <a:moveTo>
                  <a:pt x="f52" y="f61"/>
                </a:moveTo>
                <a:arcTo wR="f57" hR="f57" stAng="f8" swAng="f3"/>
                <a:arcTo wR="f58" hR="f58" stAng="f3" swAng="f1"/>
                <a:close/>
              </a:path>
              <a:path fill="none">
                <a:moveTo>
                  <a:pt x="f52" y="f59"/>
                </a:moveTo>
                <a:lnTo>
                  <a:pt x="f52" y="f57"/>
                </a:lnTo>
                <a:arcTo wR="f57" hR="f57" stAng="f1" swAng="f2"/>
                <a:lnTo>
                  <a:pt x="f62" y="f37"/>
                </a:lnTo>
                <a:arcTo wR="f57" hR="f57" stAng="f3" swAng="f1"/>
                <a:lnTo>
                  <a:pt x="f56" y="f52"/>
                </a:lnTo>
                <a:lnTo>
                  <a:pt x="f56" y="f61"/>
                </a:lnTo>
                <a:arcTo wR="f57" hR="f57" stAng="f8" swAng="f2"/>
                <a:lnTo>
                  <a:pt x="f57" y="f40"/>
                </a:lnTo>
                <a:arcTo wR="f57" hR="f57" stAng="f2" swAng="f1"/>
                <a:close/>
                <a:moveTo>
                  <a:pt x="f63" y="f37"/>
                </a:moveTo>
                <a:arcTo wR="f57" hR="f57" stAng="f3" swAng="f1"/>
                <a:arcTo wR="f58" hR="f58" stAng="f2" swAng="f1"/>
                <a:lnTo>
                  <a:pt x="f60" y="f57"/>
                </a:lnTo>
                <a:moveTo>
                  <a:pt x="f56" y="f52"/>
                </a:moveTo>
                <a:lnTo>
                  <a:pt x="f63" y="f52"/>
                </a:lnTo>
                <a:moveTo>
                  <a:pt x="f57" y="f59"/>
                </a:moveTo>
                <a:arcTo wR="f58" hR="f58" stAng="f3" swAng="f1"/>
                <a:lnTo>
                  <a:pt x="f52" y="f61"/>
                </a:lnTo>
                <a:moveTo>
                  <a:pt x="f57" y="f40"/>
                </a:moveTo>
                <a:arcTo wR="f57" hR="f57" stAng="f2" swAng="f9"/>
                <a:lnTo>
                  <a:pt x="f52" y="f59"/>
                </a:lnTo>
              </a:path>
            </a:pathLst>
          </a:custGeom>
          <a:solidFill>
            <a:srgbClr val="FFE699"/>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Blackadder ITC" pitchFamily="82"/>
              </a:rPr>
              <a:t>Budget!</a:t>
            </a:r>
          </a:p>
        </p:txBody>
      </p:sp>
      <p:sp>
        <p:nvSpPr>
          <p:cNvPr id="16" name="Flowchart: Terminator 13">
            <a:extLst>
              <a:ext uri="{FF2B5EF4-FFF2-40B4-BE49-F238E27FC236}">
                <a16:creationId xmlns:a16="http://schemas.microsoft.com/office/drawing/2014/main" id="{1B07CF66-5DA8-1525-7F3E-2CED70CF7065}"/>
              </a:ext>
            </a:extLst>
          </p:cNvPr>
          <p:cNvSpPr/>
          <p:nvPr/>
        </p:nvSpPr>
        <p:spPr>
          <a:xfrm>
            <a:off x="809573" y="893441"/>
            <a:ext cx="1097280" cy="286243"/>
          </a:xfrm>
          <a:custGeom>
            <a:avLst/>
            <a:gdLst>
              <a:gd name="f0" fmla="val 10800000"/>
              <a:gd name="f1" fmla="val 5400000"/>
              <a:gd name="f2" fmla="val 16200000"/>
              <a:gd name="f3" fmla="val w"/>
              <a:gd name="f4" fmla="val h"/>
              <a:gd name="f5" fmla="val 0"/>
              <a:gd name="f6" fmla="val 21600"/>
              <a:gd name="f7" fmla="val 3475"/>
              <a:gd name="f8" fmla="val 18125"/>
              <a:gd name="f9" fmla="val 10800"/>
              <a:gd name="f10" fmla="*/ f3 1 21600"/>
              <a:gd name="f11" fmla="*/ f4 1 21600"/>
              <a:gd name="f12" fmla="val f5"/>
              <a:gd name="f13" fmla="val f6"/>
              <a:gd name="f14" fmla="+- f13 0 f12"/>
              <a:gd name="f15" fmla="*/ f14 1 21600"/>
              <a:gd name="f16" fmla="*/ f14 1018 1"/>
              <a:gd name="f17" fmla="*/ f14 20582 1"/>
              <a:gd name="f18" fmla="*/ f14 3163 1"/>
              <a:gd name="f19" fmla="*/ f14 18437 1"/>
              <a:gd name="f20" fmla="*/ f16 1 21600"/>
              <a:gd name="f21" fmla="*/ f17 1 21600"/>
              <a:gd name="f22" fmla="*/ f18 1 21600"/>
              <a:gd name="f23" fmla="*/ f19 1 21600"/>
              <a:gd name="f24" fmla="*/ f20 1 f15"/>
              <a:gd name="f25" fmla="*/ f21 1 f15"/>
              <a:gd name="f26" fmla="*/ f22 1 f15"/>
              <a:gd name="f27" fmla="*/ f23 1 f15"/>
              <a:gd name="f28" fmla="*/ f24 f10 1"/>
              <a:gd name="f29" fmla="*/ f25 f10 1"/>
              <a:gd name="f30" fmla="*/ f27 f11 1"/>
              <a:gd name="f31" fmla="*/ f26 f11 1"/>
            </a:gdLst>
            <a:ahLst/>
            <a:cxnLst>
              <a:cxn ang="3cd4">
                <a:pos x="hc" y="t"/>
              </a:cxn>
              <a:cxn ang="0">
                <a:pos x="r" y="vc"/>
              </a:cxn>
              <a:cxn ang="cd4">
                <a:pos x="hc" y="b"/>
              </a:cxn>
              <a:cxn ang="cd2">
                <a:pos x="l" y="vc"/>
              </a:cxn>
            </a:cxnLst>
            <a:rect l="f28" t="f31" r="f29" b="f30"/>
            <a:pathLst>
              <a:path w="21600" h="21600">
                <a:moveTo>
                  <a:pt x="f7" y="f5"/>
                </a:moveTo>
                <a:lnTo>
                  <a:pt x="f8" y="f5"/>
                </a:lnTo>
                <a:arcTo wR="f7" hR="f9" stAng="f2" swAng="f0"/>
                <a:lnTo>
                  <a:pt x="f7" y="f6"/>
                </a:lnTo>
                <a:arcTo wR="f7" hR="f9" stAng="f1" swAng="f0"/>
                <a:close/>
              </a:path>
            </a:pathLst>
          </a:custGeom>
          <a:solidFill>
            <a:srgbClr val="FFC000"/>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January</a:t>
            </a:r>
          </a:p>
        </p:txBody>
      </p:sp>
      <p:sp>
        <p:nvSpPr>
          <p:cNvPr id="17" name="Flowchart: Terminator 15">
            <a:extLst>
              <a:ext uri="{FF2B5EF4-FFF2-40B4-BE49-F238E27FC236}">
                <a16:creationId xmlns:a16="http://schemas.microsoft.com/office/drawing/2014/main" id="{0110FEC3-8CD3-08C6-21D8-2F6369C35532}"/>
              </a:ext>
            </a:extLst>
          </p:cNvPr>
          <p:cNvSpPr/>
          <p:nvPr/>
        </p:nvSpPr>
        <p:spPr>
          <a:xfrm>
            <a:off x="4040870" y="893441"/>
            <a:ext cx="1097280" cy="286243"/>
          </a:xfrm>
          <a:custGeom>
            <a:avLst/>
            <a:gdLst>
              <a:gd name="f0" fmla="val 10800000"/>
              <a:gd name="f1" fmla="val 5400000"/>
              <a:gd name="f2" fmla="val 16200000"/>
              <a:gd name="f3" fmla="val w"/>
              <a:gd name="f4" fmla="val h"/>
              <a:gd name="f5" fmla="val 0"/>
              <a:gd name="f6" fmla="val 21600"/>
              <a:gd name="f7" fmla="val 3475"/>
              <a:gd name="f8" fmla="val 18125"/>
              <a:gd name="f9" fmla="val 10800"/>
              <a:gd name="f10" fmla="*/ f3 1 21600"/>
              <a:gd name="f11" fmla="*/ f4 1 21600"/>
              <a:gd name="f12" fmla="val f5"/>
              <a:gd name="f13" fmla="val f6"/>
              <a:gd name="f14" fmla="+- f13 0 f12"/>
              <a:gd name="f15" fmla="*/ f14 1 21600"/>
              <a:gd name="f16" fmla="*/ f14 1018 1"/>
              <a:gd name="f17" fmla="*/ f14 20582 1"/>
              <a:gd name="f18" fmla="*/ f14 3163 1"/>
              <a:gd name="f19" fmla="*/ f14 18437 1"/>
              <a:gd name="f20" fmla="*/ f16 1 21600"/>
              <a:gd name="f21" fmla="*/ f17 1 21600"/>
              <a:gd name="f22" fmla="*/ f18 1 21600"/>
              <a:gd name="f23" fmla="*/ f19 1 21600"/>
              <a:gd name="f24" fmla="*/ f20 1 f15"/>
              <a:gd name="f25" fmla="*/ f21 1 f15"/>
              <a:gd name="f26" fmla="*/ f22 1 f15"/>
              <a:gd name="f27" fmla="*/ f23 1 f15"/>
              <a:gd name="f28" fmla="*/ f24 f10 1"/>
              <a:gd name="f29" fmla="*/ f25 f10 1"/>
              <a:gd name="f30" fmla="*/ f27 f11 1"/>
              <a:gd name="f31" fmla="*/ f26 f11 1"/>
            </a:gdLst>
            <a:ahLst/>
            <a:cxnLst>
              <a:cxn ang="3cd4">
                <a:pos x="hc" y="t"/>
              </a:cxn>
              <a:cxn ang="0">
                <a:pos x="r" y="vc"/>
              </a:cxn>
              <a:cxn ang="cd4">
                <a:pos x="hc" y="b"/>
              </a:cxn>
              <a:cxn ang="cd2">
                <a:pos x="l" y="vc"/>
              </a:cxn>
            </a:cxnLst>
            <a:rect l="f28" t="f31" r="f29" b="f30"/>
            <a:pathLst>
              <a:path w="21600" h="21600">
                <a:moveTo>
                  <a:pt x="f7" y="f5"/>
                </a:moveTo>
                <a:lnTo>
                  <a:pt x="f8" y="f5"/>
                </a:lnTo>
                <a:arcTo wR="f7" hR="f9" stAng="f2" swAng="f0"/>
                <a:lnTo>
                  <a:pt x="f7" y="f6"/>
                </a:lnTo>
                <a:arcTo wR="f7" hR="f9" stAng="f1" swAng="f0"/>
                <a:close/>
              </a:path>
            </a:pathLst>
          </a:custGeom>
          <a:solidFill>
            <a:srgbClr val="FFC000"/>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April</a:t>
            </a:r>
          </a:p>
        </p:txBody>
      </p:sp>
      <p:sp>
        <p:nvSpPr>
          <p:cNvPr id="18" name="Flowchart: Terminator 16">
            <a:extLst>
              <a:ext uri="{FF2B5EF4-FFF2-40B4-BE49-F238E27FC236}">
                <a16:creationId xmlns:a16="http://schemas.microsoft.com/office/drawing/2014/main" id="{59A45EF4-B09B-BD18-5A5B-AE42FFDBED7B}"/>
              </a:ext>
            </a:extLst>
          </p:cNvPr>
          <p:cNvSpPr/>
          <p:nvPr/>
        </p:nvSpPr>
        <p:spPr>
          <a:xfrm>
            <a:off x="6828949" y="807195"/>
            <a:ext cx="1097280" cy="286243"/>
          </a:xfrm>
          <a:custGeom>
            <a:avLst/>
            <a:gdLst>
              <a:gd name="f0" fmla="val 10800000"/>
              <a:gd name="f1" fmla="val 5400000"/>
              <a:gd name="f2" fmla="val 16200000"/>
              <a:gd name="f3" fmla="val w"/>
              <a:gd name="f4" fmla="val h"/>
              <a:gd name="f5" fmla="val 0"/>
              <a:gd name="f6" fmla="val 21600"/>
              <a:gd name="f7" fmla="val 3475"/>
              <a:gd name="f8" fmla="val 18125"/>
              <a:gd name="f9" fmla="val 10800"/>
              <a:gd name="f10" fmla="*/ f3 1 21600"/>
              <a:gd name="f11" fmla="*/ f4 1 21600"/>
              <a:gd name="f12" fmla="val f5"/>
              <a:gd name="f13" fmla="val f6"/>
              <a:gd name="f14" fmla="+- f13 0 f12"/>
              <a:gd name="f15" fmla="*/ f14 1 21600"/>
              <a:gd name="f16" fmla="*/ f14 1018 1"/>
              <a:gd name="f17" fmla="*/ f14 20582 1"/>
              <a:gd name="f18" fmla="*/ f14 3163 1"/>
              <a:gd name="f19" fmla="*/ f14 18437 1"/>
              <a:gd name="f20" fmla="*/ f16 1 21600"/>
              <a:gd name="f21" fmla="*/ f17 1 21600"/>
              <a:gd name="f22" fmla="*/ f18 1 21600"/>
              <a:gd name="f23" fmla="*/ f19 1 21600"/>
              <a:gd name="f24" fmla="*/ f20 1 f15"/>
              <a:gd name="f25" fmla="*/ f21 1 f15"/>
              <a:gd name="f26" fmla="*/ f22 1 f15"/>
              <a:gd name="f27" fmla="*/ f23 1 f15"/>
              <a:gd name="f28" fmla="*/ f24 f10 1"/>
              <a:gd name="f29" fmla="*/ f25 f10 1"/>
              <a:gd name="f30" fmla="*/ f27 f11 1"/>
              <a:gd name="f31" fmla="*/ f26 f11 1"/>
            </a:gdLst>
            <a:ahLst/>
            <a:cxnLst>
              <a:cxn ang="3cd4">
                <a:pos x="hc" y="t"/>
              </a:cxn>
              <a:cxn ang="0">
                <a:pos x="r" y="vc"/>
              </a:cxn>
              <a:cxn ang="cd4">
                <a:pos x="hc" y="b"/>
              </a:cxn>
              <a:cxn ang="cd2">
                <a:pos x="l" y="vc"/>
              </a:cxn>
            </a:cxnLst>
            <a:rect l="f28" t="f31" r="f29" b="f30"/>
            <a:pathLst>
              <a:path w="21600" h="21600">
                <a:moveTo>
                  <a:pt x="f7" y="f5"/>
                </a:moveTo>
                <a:lnTo>
                  <a:pt x="f8" y="f5"/>
                </a:lnTo>
                <a:arcTo wR="f7" hR="f9" stAng="f2" swAng="f0"/>
                <a:lnTo>
                  <a:pt x="f7" y="f6"/>
                </a:lnTo>
                <a:arcTo wR="f7" hR="f9" stAng="f1" swAng="f0"/>
                <a:close/>
              </a:path>
            </a:pathLst>
          </a:custGeom>
          <a:solidFill>
            <a:srgbClr val="FFC000"/>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May</a:t>
            </a:r>
          </a:p>
        </p:txBody>
      </p:sp>
      <p:sp>
        <p:nvSpPr>
          <p:cNvPr id="19" name="Flowchart: Terminator 17">
            <a:extLst>
              <a:ext uri="{FF2B5EF4-FFF2-40B4-BE49-F238E27FC236}">
                <a16:creationId xmlns:a16="http://schemas.microsoft.com/office/drawing/2014/main" id="{8E6FC2C4-552B-2E67-C535-B366F4558C35}"/>
              </a:ext>
            </a:extLst>
          </p:cNvPr>
          <p:cNvSpPr/>
          <p:nvPr/>
        </p:nvSpPr>
        <p:spPr>
          <a:xfrm>
            <a:off x="8977021" y="807195"/>
            <a:ext cx="1097280" cy="286243"/>
          </a:xfrm>
          <a:custGeom>
            <a:avLst/>
            <a:gdLst>
              <a:gd name="f0" fmla="val 10800000"/>
              <a:gd name="f1" fmla="val 5400000"/>
              <a:gd name="f2" fmla="val 16200000"/>
              <a:gd name="f3" fmla="val w"/>
              <a:gd name="f4" fmla="val h"/>
              <a:gd name="f5" fmla="val 0"/>
              <a:gd name="f6" fmla="val 21600"/>
              <a:gd name="f7" fmla="val 3475"/>
              <a:gd name="f8" fmla="val 18125"/>
              <a:gd name="f9" fmla="val 10800"/>
              <a:gd name="f10" fmla="*/ f3 1 21600"/>
              <a:gd name="f11" fmla="*/ f4 1 21600"/>
              <a:gd name="f12" fmla="val f5"/>
              <a:gd name="f13" fmla="val f6"/>
              <a:gd name="f14" fmla="+- f13 0 f12"/>
              <a:gd name="f15" fmla="*/ f14 1 21600"/>
              <a:gd name="f16" fmla="*/ f14 1018 1"/>
              <a:gd name="f17" fmla="*/ f14 20582 1"/>
              <a:gd name="f18" fmla="*/ f14 3163 1"/>
              <a:gd name="f19" fmla="*/ f14 18437 1"/>
              <a:gd name="f20" fmla="*/ f16 1 21600"/>
              <a:gd name="f21" fmla="*/ f17 1 21600"/>
              <a:gd name="f22" fmla="*/ f18 1 21600"/>
              <a:gd name="f23" fmla="*/ f19 1 21600"/>
              <a:gd name="f24" fmla="*/ f20 1 f15"/>
              <a:gd name="f25" fmla="*/ f21 1 f15"/>
              <a:gd name="f26" fmla="*/ f22 1 f15"/>
              <a:gd name="f27" fmla="*/ f23 1 f15"/>
              <a:gd name="f28" fmla="*/ f24 f10 1"/>
              <a:gd name="f29" fmla="*/ f25 f10 1"/>
              <a:gd name="f30" fmla="*/ f27 f11 1"/>
              <a:gd name="f31" fmla="*/ f26 f11 1"/>
            </a:gdLst>
            <a:ahLst/>
            <a:cxnLst>
              <a:cxn ang="3cd4">
                <a:pos x="hc" y="t"/>
              </a:cxn>
              <a:cxn ang="0">
                <a:pos x="r" y="vc"/>
              </a:cxn>
              <a:cxn ang="cd4">
                <a:pos x="hc" y="b"/>
              </a:cxn>
              <a:cxn ang="cd2">
                <a:pos x="l" y="vc"/>
              </a:cxn>
            </a:cxnLst>
            <a:rect l="f28" t="f31" r="f29" b="f30"/>
            <a:pathLst>
              <a:path w="21600" h="21600">
                <a:moveTo>
                  <a:pt x="f7" y="f5"/>
                </a:moveTo>
                <a:lnTo>
                  <a:pt x="f8" y="f5"/>
                </a:lnTo>
                <a:arcTo wR="f7" hR="f9" stAng="f2" swAng="f0"/>
                <a:lnTo>
                  <a:pt x="f7" y="f6"/>
                </a:lnTo>
                <a:arcTo wR="f7" hR="f9" stAng="f1" swAng="f0"/>
                <a:close/>
              </a:path>
            </a:pathLst>
          </a:custGeom>
          <a:solidFill>
            <a:srgbClr val="FFC000"/>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June</a:t>
            </a:r>
          </a:p>
        </p:txBody>
      </p:sp>
      <p:sp>
        <p:nvSpPr>
          <p:cNvPr id="20" name="Flowchart: Terminator 18">
            <a:extLst>
              <a:ext uri="{FF2B5EF4-FFF2-40B4-BE49-F238E27FC236}">
                <a16:creationId xmlns:a16="http://schemas.microsoft.com/office/drawing/2014/main" id="{AAE1A374-5C77-4C2F-9BE0-3886FFBB3BE7}"/>
              </a:ext>
            </a:extLst>
          </p:cNvPr>
          <p:cNvSpPr/>
          <p:nvPr/>
        </p:nvSpPr>
        <p:spPr>
          <a:xfrm>
            <a:off x="10856835" y="807195"/>
            <a:ext cx="1097280" cy="286243"/>
          </a:xfrm>
          <a:custGeom>
            <a:avLst/>
            <a:gdLst>
              <a:gd name="f0" fmla="val 10800000"/>
              <a:gd name="f1" fmla="val 5400000"/>
              <a:gd name="f2" fmla="val 16200000"/>
              <a:gd name="f3" fmla="val w"/>
              <a:gd name="f4" fmla="val h"/>
              <a:gd name="f5" fmla="val 0"/>
              <a:gd name="f6" fmla="val 21600"/>
              <a:gd name="f7" fmla="val 3475"/>
              <a:gd name="f8" fmla="val 18125"/>
              <a:gd name="f9" fmla="val 10800"/>
              <a:gd name="f10" fmla="*/ f3 1 21600"/>
              <a:gd name="f11" fmla="*/ f4 1 21600"/>
              <a:gd name="f12" fmla="val f5"/>
              <a:gd name="f13" fmla="val f6"/>
              <a:gd name="f14" fmla="+- f13 0 f12"/>
              <a:gd name="f15" fmla="*/ f14 1 21600"/>
              <a:gd name="f16" fmla="*/ f14 1018 1"/>
              <a:gd name="f17" fmla="*/ f14 20582 1"/>
              <a:gd name="f18" fmla="*/ f14 3163 1"/>
              <a:gd name="f19" fmla="*/ f14 18437 1"/>
              <a:gd name="f20" fmla="*/ f16 1 21600"/>
              <a:gd name="f21" fmla="*/ f17 1 21600"/>
              <a:gd name="f22" fmla="*/ f18 1 21600"/>
              <a:gd name="f23" fmla="*/ f19 1 21600"/>
              <a:gd name="f24" fmla="*/ f20 1 f15"/>
              <a:gd name="f25" fmla="*/ f21 1 f15"/>
              <a:gd name="f26" fmla="*/ f22 1 f15"/>
              <a:gd name="f27" fmla="*/ f23 1 f15"/>
              <a:gd name="f28" fmla="*/ f24 f10 1"/>
              <a:gd name="f29" fmla="*/ f25 f10 1"/>
              <a:gd name="f30" fmla="*/ f27 f11 1"/>
              <a:gd name="f31" fmla="*/ f26 f11 1"/>
            </a:gdLst>
            <a:ahLst/>
            <a:cxnLst>
              <a:cxn ang="3cd4">
                <a:pos x="hc" y="t"/>
              </a:cxn>
              <a:cxn ang="0">
                <a:pos x="r" y="vc"/>
              </a:cxn>
              <a:cxn ang="cd4">
                <a:pos x="hc" y="b"/>
              </a:cxn>
              <a:cxn ang="cd2">
                <a:pos x="l" y="vc"/>
              </a:cxn>
            </a:cxnLst>
            <a:rect l="f28" t="f31" r="f29" b="f30"/>
            <a:pathLst>
              <a:path w="21600" h="21600">
                <a:moveTo>
                  <a:pt x="f7" y="f5"/>
                </a:moveTo>
                <a:lnTo>
                  <a:pt x="f8" y="f5"/>
                </a:lnTo>
                <a:arcTo wR="f7" hR="f9" stAng="f2" swAng="f0"/>
                <a:lnTo>
                  <a:pt x="f7" y="f6"/>
                </a:lnTo>
                <a:arcTo wR="f7" hR="f9" stAng="f1" swAng="f0"/>
                <a:close/>
              </a:path>
            </a:pathLst>
          </a:custGeom>
          <a:solidFill>
            <a:srgbClr val="FFC000"/>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July (?)</a:t>
            </a:r>
          </a:p>
        </p:txBody>
      </p:sp>
      <p:sp>
        <p:nvSpPr>
          <p:cNvPr id="21" name="Arrow: Left-Right 19">
            <a:extLst>
              <a:ext uri="{FF2B5EF4-FFF2-40B4-BE49-F238E27FC236}">
                <a16:creationId xmlns:a16="http://schemas.microsoft.com/office/drawing/2014/main" id="{E9E48275-0834-999B-B95A-0D0DDAA887D8}"/>
              </a:ext>
            </a:extLst>
          </p:cNvPr>
          <p:cNvSpPr/>
          <p:nvPr/>
        </p:nvSpPr>
        <p:spPr>
          <a:xfrm>
            <a:off x="364114" y="5185242"/>
            <a:ext cx="10058400" cy="688506"/>
          </a:xfrm>
          <a:custGeom>
            <a:avLst>
              <a:gd name="f9" fmla="val 50000"/>
              <a:gd name="f10" fmla="val 50000"/>
            </a:avLst>
            <a:gdLst>
              <a:gd name="f2" fmla="val 10800000"/>
              <a:gd name="f3" fmla="val 5400000"/>
              <a:gd name="f4" fmla="val 180"/>
              <a:gd name="f5" fmla="val w"/>
              <a:gd name="f6" fmla="val h"/>
              <a:gd name="f7" fmla="val ss"/>
              <a:gd name="f8" fmla="val 0"/>
              <a:gd name="f9" fmla="val 50000"/>
              <a:gd name="f10" fmla="val 50000"/>
              <a:gd name="f11" fmla="+- 0 0 -360"/>
              <a:gd name="f12" fmla="+- 0 0 -180"/>
              <a:gd name="f13" fmla="abs f5"/>
              <a:gd name="f14" fmla="abs f6"/>
              <a:gd name="f15" fmla="abs f7"/>
              <a:gd name="f16" fmla="val f8"/>
              <a:gd name="f17" fmla="val f9"/>
              <a:gd name="f18" fmla="val f10"/>
              <a:gd name="f19" fmla="*/ f11 f2 1"/>
              <a:gd name="f20" fmla="*/ f12 f2 1"/>
              <a:gd name="f21" fmla="?: f13 f5 1"/>
              <a:gd name="f22" fmla="?: f14 f6 1"/>
              <a:gd name="f23" fmla="?: f15 f7 1"/>
              <a:gd name="f24" fmla="*/ f19 1 f4"/>
              <a:gd name="f25" fmla="*/ f20 1 f4"/>
              <a:gd name="f26" fmla="*/ f21 1 21600"/>
              <a:gd name="f27" fmla="*/ f22 1 21600"/>
              <a:gd name="f28" fmla="*/ 21600 f21 1"/>
              <a:gd name="f29" fmla="*/ 21600 f22 1"/>
              <a:gd name="f30" fmla="+- f24 0 f3"/>
              <a:gd name="f31" fmla="+- f25 0 f3"/>
              <a:gd name="f32" fmla="min f27 f26"/>
              <a:gd name="f33" fmla="*/ f28 1 f23"/>
              <a:gd name="f34" fmla="*/ f29 1 f23"/>
              <a:gd name="f35" fmla="val f33"/>
              <a:gd name="f36" fmla="val f34"/>
              <a:gd name="f37" fmla="*/ f16 f32 1"/>
              <a:gd name="f38" fmla="+- f36 0 f16"/>
              <a:gd name="f39" fmla="+- f35 0 f16"/>
              <a:gd name="f40" fmla="*/ f35 f32 1"/>
              <a:gd name="f41" fmla="*/ f36 f32 1"/>
              <a:gd name="f42" fmla="*/ f38 1 2"/>
              <a:gd name="f43" fmla="*/ f39 1 2"/>
              <a:gd name="f44" fmla="min f39 f38"/>
              <a:gd name="f45" fmla="*/ f38 f17 1"/>
              <a:gd name="f46" fmla="+- f16 f42 0"/>
              <a:gd name="f47" fmla="+- f16 f43 0"/>
              <a:gd name="f48" fmla="*/ f44 f18 1"/>
              <a:gd name="f49" fmla="*/ f45 1 200000"/>
              <a:gd name="f50" fmla="*/ f48 1 100000"/>
              <a:gd name="f51" fmla="+- f46 0 f49"/>
              <a:gd name="f52" fmla="+- f46 f49 0"/>
              <a:gd name="f53" fmla="*/ f46 f32 1"/>
              <a:gd name="f54" fmla="*/ f47 f32 1"/>
              <a:gd name="f55" fmla="+- f35 0 f50"/>
              <a:gd name="f56" fmla="*/ f51 f50 1"/>
              <a:gd name="f57" fmla="*/ f51 f32 1"/>
              <a:gd name="f58" fmla="*/ f52 f32 1"/>
              <a:gd name="f59" fmla="*/ f50 f32 1"/>
              <a:gd name="f60" fmla="*/ f56 1 f42"/>
              <a:gd name="f61" fmla="*/ f55 f32 1"/>
              <a:gd name="f62" fmla="+- f50 0 f60"/>
              <a:gd name="f63" fmla="+- f55 f60 0"/>
              <a:gd name="f64" fmla="*/ f62 f32 1"/>
              <a:gd name="f65" fmla="*/ f63 f32 1"/>
            </a:gdLst>
            <a:ahLst/>
            <a:cxnLst>
              <a:cxn ang="3cd4">
                <a:pos x="hc" y="t"/>
              </a:cxn>
              <a:cxn ang="0">
                <a:pos x="r" y="vc"/>
              </a:cxn>
              <a:cxn ang="cd4">
                <a:pos x="hc" y="b"/>
              </a:cxn>
              <a:cxn ang="cd2">
                <a:pos x="l" y="vc"/>
              </a:cxn>
              <a:cxn ang="f30">
                <a:pos x="f61" y="f37"/>
              </a:cxn>
              <a:cxn ang="f30">
                <a:pos x="f54" y="f57"/>
              </a:cxn>
              <a:cxn ang="f30">
                <a:pos x="f59" y="f37"/>
              </a:cxn>
              <a:cxn ang="f31">
                <a:pos x="f59" y="f41"/>
              </a:cxn>
              <a:cxn ang="f31">
                <a:pos x="f54" y="f58"/>
              </a:cxn>
              <a:cxn ang="f31">
                <a:pos x="f61" y="f41"/>
              </a:cxn>
            </a:cxnLst>
            <a:rect l="f64" t="f57" r="f65" b="f58"/>
            <a:pathLst>
              <a:path>
                <a:moveTo>
                  <a:pt x="f37" y="f53"/>
                </a:moveTo>
                <a:lnTo>
                  <a:pt x="f59" y="f37"/>
                </a:lnTo>
                <a:lnTo>
                  <a:pt x="f59" y="f57"/>
                </a:lnTo>
                <a:lnTo>
                  <a:pt x="f61" y="f57"/>
                </a:lnTo>
                <a:lnTo>
                  <a:pt x="f61" y="f37"/>
                </a:lnTo>
                <a:lnTo>
                  <a:pt x="f40" y="f53"/>
                </a:lnTo>
                <a:lnTo>
                  <a:pt x="f61" y="f41"/>
                </a:lnTo>
                <a:lnTo>
                  <a:pt x="f61" y="f58"/>
                </a:lnTo>
                <a:lnTo>
                  <a:pt x="f59" y="f58"/>
                </a:lnTo>
                <a:lnTo>
                  <a:pt x="f59" y="f41"/>
                </a:lnTo>
                <a:close/>
              </a:path>
            </a:pathLst>
          </a:custGeom>
          <a:solidFill>
            <a:srgbClr val="FFFF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Arial Black" pitchFamily="34"/>
              </a:rPr>
              <a:t>DIFFERS BY TOWN— Earlier for towns! Later for cities! </a:t>
            </a:r>
          </a:p>
        </p:txBody>
      </p:sp>
      <p:sp>
        <p:nvSpPr>
          <p:cNvPr id="22" name="Wave 20">
            <a:extLst>
              <a:ext uri="{FF2B5EF4-FFF2-40B4-BE49-F238E27FC236}">
                <a16:creationId xmlns:a16="http://schemas.microsoft.com/office/drawing/2014/main" id="{BE820220-24B9-7E82-313B-915AD5337CE8}"/>
              </a:ext>
            </a:extLst>
          </p:cNvPr>
          <p:cNvSpPr/>
          <p:nvPr/>
        </p:nvSpPr>
        <p:spPr>
          <a:xfrm rot="19852747">
            <a:off x="9561837" y="5185482"/>
            <a:ext cx="2646557" cy="1236277"/>
          </a:xfrm>
          <a:custGeom>
            <a:avLst>
              <a:gd name="f9" fmla="val 12500"/>
              <a:gd name="f10" fmla="val 0"/>
            </a:avLst>
            <a:gdLst>
              <a:gd name="f2" fmla="val 10800000"/>
              <a:gd name="f3" fmla="val 5400000"/>
              <a:gd name="f4" fmla="val 180"/>
              <a:gd name="f5" fmla="val w"/>
              <a:gd name="f6" fmla="val h"/>
              <a:gd name="f7" fmla="val ss"/>
              <a:gd name="f8" fmla="val 0"/>
              <a:gd name="f9" fmla="val 12500"/>
              <a:gd name="f10" fmla="val 0"/>
              <a:gd name="f11" fmla="+- 0 0 -180"/>
              <a:gd name="f12" fmla="+- 0 0 -270"/>
              <a:gd name="f13" fmla="+- 0 0 -360"/>
              <a:gd name="f14" fmla="+- 0 0 -90"/>
              <a:gd name="f15" fmla="abs f5"/>
              <a:gd name="f16" fmla="abs f6"/>
              <a:gd name="f17" fmla="abs f7"/>
              <a:gd name="f18" fmla="val f8"/>
              <a:gd name="f19" fmla="val f9"/>
              <a:gd name="f20" fmla="val f10"/>
              <a:gd name="f21" fmla="*/ f11 f2 1"/>
              <a:gd name="f22" fmla="*/ f12 f2 1"/>
              <a:gd name="f23" fmla="*/ f13 f2 1"/>
              <a:gd name="f24" fmla="*/ f14 f2 1"/>
              <a:gd name="f25" fmla="?: f15 f5 1"/>
              <a:gd name="f26" fmla="?: f16 f6 1"/>
              <a:gd name="f27" fmla="?: f17 f7 1"/>
              <a:gd name="f28" fmla="*/ f21 1 f4"/>
              <a:gd name="f29" fmla="*/ f22 1 f4"/>
              <a:gd name="f30" fmla="*/ f23 1 f4"/>
              <a:gd name="f31" fmla="*/ f24 1 f4"/>
              <a:gd name="f32" fmla="*/ f25 1 21600"/>
              <a:gd name="f33" fmla="*/ f26 1 21600"/>
              <a:gd name="f34" fmla="*/ 21600 f25 1"/>
              <a:gd name="f35" fmla="*/ 21600 f26 1"/>
              <a:gd name="f36" fmla="+- f28 0 f3"/>
              <a:gd name="f37" fmla="+- f29 0 f3"/>
              <a:gd name="f38" fmla="+- f30 0 f3"/>
              <a:gd name="f39" fmla="+- f31 0 f3"/>
              <a:gd name="f40" fmla="min f33 f32"/>
              <a:gd name="f41" fmla="*/ f34 1 f27"/>
              <a:gd name="f42" fmla="*/ f35 1 f27"/>
              <a:gd name="f43" fmla="val f41"/>
              <a:gd name="f44" fmla="val f42"/>
              <a:gd name="f45" fmla="+- f44 0 f18"/>
              <a:gd name="f46" fmla="+- f43 0 f18"/>
              <a:gd name="f47" fmla="*/ f45 1 2"/>
              <a:gd name="f48" fmla="*/ f46 1 2"/>
              <a:gd name="f49" fmla="*/ f45 f19 1"/>
              <a:gd name="f50" fmla="*/ f46 f20 1"/>
              <a:gd name="f51" fmla="+- f18 f47 0"/>
              <a:gd name="f52" fmla="+- f18 f48 0"/>
              <a:gd name="f53" fmla="*/ f49 1 100000"/>
              <a:gd name="f54" fmla="*/ f50 1 100000"/>
              <a:gd name="f55" fmla="*/ f50 1 50000"/>
              <a:gd name="f56" fmla="*/ f49 1 50000"/>
              <a:gd name="f57" fmla="*/ f53 10 1"/>
              <a:gd name="f58" fmla="+- f44 0 f53"/>
              <a:gd name="f59" fmla="abs f54"/>
              <a:gd name="f60" fmla="?: f55 0 f55"/>
              <a:gd name="f61" fmla="?: f55 f55 0"/>
              <a:gd name="f62" fmla="+- f52 f54 0"/>
              <a:gd name="f63" fmla="+- f52 0 f54"/>
              <a:gd name="f64" fmla="+- f44 0 f56"/>
              <a:gd name="f65" fmla="*/ f56 f40 1"/>
              <a:gd name="f66" fmla="*/ f53 f40 1"/>
              <a:gd name="f67" fmla="*/ f51 f40 1"/>
              <a:gd name="f68" fmla="*/ f57 1 3"/>
              <a:gd name="f69" fmla="+- f18 0 f60"/>
              <a:gd name="f70" fmla="+- f43 0 f61"/>
              <a:gd name="f71" fmla="+- f18 f61 0"/>
              <a:gd name="f72" fmla="+- f43 f60 0"/>
              <a:gd name="f73" fmla="+- f43 0 f59"/>
              <a:gd name="f74" fmla="*/ f64 f40 1"/>
              <a:gd name="f75" fmla="*/ f58 f40 1"/>
              <a:gd name="f76" fmla="*/ f63 f40 1"/>
              <a:gd name="f77" fmla="*/ f59 f40 1"/>
              <a:gd name="f78" fmla="*/ f62 f40 1"/>
              <a:gd name="f79" fmla="+- f53 0 f68"/>
              <a:gd name="f80" fmla="+- f53 f68 0"/>
              <a:gd name="f81" fmla="+- f58 0 f68"/>
              <a:gd name="f82" fmla="+- f58 f68 0"/>
              <a:gd name="f83" fmla="+- f60 f70 0"/>
              <a:gd name="f84" fmla="max f69 f71"/>
              <a:gd name="f85" fmla="min f70 f72"/>
              <a:gd name="f86" fmla="*/ f69 f40 1"/>
              <a:gd name="f87" fmla="*/ f70 f40 1"/>
              <a:gd name="f88" fmla="*/ f72 f40 1"/>
              <a:gd name="f89" fmla="*/ f71 f40 1"/>
              <a:gd name="f90" fmla="*/ f73 f40 1"/>
              <a:gd name="f91" fmla="*/ f83 1 3"/>
              <a:gd name="f92" fmla="*/ f84 f40 1"/>
              <a:gd name="f93" fmla="*/ f85 f40 1"/>
              <a:gd name="f94" fmla="*/ f79 f40 1"/>
              <a:gd name="f95" fmla="*/ f80 f40 1"/>
              <a:gd name="f96" fmla="*/ f82 f40 1"/>
              <a:gd name="f97" fmla="*/ f81 f40 1"/>
              <a:gd name="f98" fmla="+- f69 f91 0"/>
              <a:gd name="f99" fmla="+- f71 f91 0"/>
              <a:gd name="f100" fmla="+- f98 f70 0"/>
              <a:gd name="f101" fmla="+- f99 f72 0"/>
              <a:gd name="f102" fmla="*/ f98 f40 1"/>
              <a:gd name="f103" fmla="*/ f99 f40 1"/>
              <a:gd name="f104" fmla="*/ f100 1 2"/>
              <a:gd name="f105" fmla="*/ f101 1 2"/>
              <a:gd name="f106" fmla="*/ f104 f40 1"/>
              <a:gd name="f107" fmla="*/ f105 f40 1"/>
            </a:gdLst>
            <a:ahLst/>
            <a:cxnLst>
              <a:cxn ang="3cd4">
                <a:pos x="hc" y="t"/>
              </a:cxn>
              <a:cxn ang="0">
                <a:pos x="r" y="vc"/>
              </a:cxn>
              <a:cxn ang="cd4">
                <a:pos x="hc" y="b"/>
              </a:cxn>
              <a:cxn ang="cd2">
                <a:pos x="l" y="vc"/>
              </a:cxn>
              <a:cxn ang="f36">
                <a:pos x="f76" y="f66"/>
              </a:cxn>
              <a:cxn ang="f37">
                <a:pos x="f77" y="f67"/>
              </a:cxn>
              <a:cxn ang="f38">
                <a:pos x="f78" y="f75"/>
              </a:cxn>
              <a:cxn ang="f39">
                <a:pos x="f90" y="f67"/>
              </a:cxn>
            </a:cxnLst>
            <a:rect l="f92" t="f65" r="f93" b="f74"/>
            <a:pathLst>
              <a:path>
                <a:moveTo>
                  <a:pt x="f86" y="f66"/>
                </a:moveTo>
                <a:cubicBezTo>
                  <a:pt x="f102" y="f94"/>
                  <a:pt x="f106" y="f95"/>
                  <a:pt x="f87" y="f66"/>
                </a:cubicBezTo>
                <a:lnTo>
                  <a:pt x="f88" y="f75"/>
                </a:lnTo>
                <a:cubicBezTo>
                  <a:pt x="f107" y="f96"/>
                  <a:pt x="f103" y="f97"/>
                  <a:pt x="f89" y="f75"/>
                </a:cubicBezTo>
                <a:close/>
              </a:path>
            </a:pathLst>
          </a:custGeom>
          <a:solidFill>
            <a:srgbClr val="FF0000"/>
          </a:solidFill>
          <a:ln w="12701" cap="flat">
            <a:solidFill>
              <a:srgbClr val="7030A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FFFFFF"/>
                </a:solidFill>
                <a:uFillTx/>
                <a:latin typeface="Calibri"/>
              </a:rPr>
              <a:t>New fiscal year:</a:t>
            </a:r>
            <a:br>
              <a:rPr lang="en-US" sz="2400" b="0" i="0" u="none" strike="noStrike" kern="1200" cap="none" spc="0" baseline="0">
                <a:solidFill>
                  <a:srgbClr val="FFFFFF"/>
                </a:solidFill>
                <a:uFillTx/>
                <a:latin typeface="Calibri"/>
              </a:rPr>
            </a:br>
            <a:r>
              <a:rPr lang="en-US" sz="2400" b="0" i="0" u="none" strike="noStrike" kern="1200" cap="none" spc="0" baseline="0">
                <a:solidFill>
                  <a:srgbClr val="FFFFFF"/>
                </a:solidFill>
                <a:uFillTx/>
                <a:latin typeface="Calibri"/>
              </a:rPr>
              <a:t>July 1!</a:t>
            </a:r>
          </a:p>
        </p:txBody>
      </p:sp>
      <p:sp>
        <p:nvSpPr>
          <p:cNvPr id="23" name="TextBox 21">
            <a:extLst>
              <a:ext uri="{FF2B5EF4-FFF2-40B4-BE49-F238E27FC236}">
                <a16:creationId xmlns:a16="http://schemas.microsoft.com/office/drawing/2014/main" id="{CA1882AF-296B-CD0F-359C-F8B0A0CEC194}"/>
              </a:ext>
            </a:extLst>
          </p:cNvPr>
          <p:cNvSpPr txBox="1"/>
          <p:nvPr/>
        </p:nvSpPr>
        <p:spPr>
          <a:xfrm>
            <a:off x="105558" y="1517007"/>
            <a:ext cx="2301809"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State:</a:t>
            </a:r>
          </a:p>
        </p:txBody>
      </p:sp>
      <p:sp>
        <p:nvSpPr>
          <p:cNvPr id="24" name="TextBox 22">
            <a:extLst>
              <a:ext uri="{FF2B5EF4-FFF2-40B4-BE49-F238E27FC236}">
                <a16:creationId xmlns:a16="http://schemas.microsoft.com/office/drawing/2014/main" id="{AF232DEE-ABCA-8DA9-8C48-455FBD1C3477}"/>
              </a:ext>
            </a:extLst>
          </p:cNvPr>
          <p:cNvSpPr txBox="1"/>
          <p:nvPr/>
        </p:nvSpPr>
        <p:spPr>
          <a:xfrm>
            <a:off x="105558" y="3192179"/>
            <a:ext cx="1280160"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Local:</a:t>
            </a:r>
          </a:p>
        </p:txBody>
      </p:sp>
      <p:pic>
        <p:nvPicPr>
          <p:cNvPr id="25" name="Graphic 25" descr="Star">
            <a:extLst>
              <a:ext uri="{FF2B5EF4-FFF2-40B4-BE49-F238E27FC236}">
                <a16:creationId xmlns:a16="http://schemas.microsoft.com/office/drawing/2014/main" id="{521BD480-B898-7FC2-7776-16C0AF6D9C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22225" y="830650"/>
            <a:ext cx="1055693" cy="1055693"/>
          </a:xfrm>
          <a:prstGeom prst="rect">
            <a:avLst/>
          </a:prstGeom>
          <a:noFill/>
          <a:ln cap="flat">
            <a:noFill/>
          </a:ln>
        </p:spPr>
      </p:pic>
      <p:sp>
        <p:nvSpPr>
          <p:cNvPr id="26" name="TextBox 26">
            <a:extLst>
              <a:ext uri="{FF2B5EF4-FFF2-40B4-BE49-F238E27FC236}">
                <a16:creationId xmlns:a16="http://schemas.microsoft.com/office/drawing/2014/main" id="{882B6206-B7D0-A0A3-6AAB-9526DA080C80}"/>
              </a:ext>
            </a:extLst>
          </p:cNvPr>
          <p:cNvSpPr txBox="1"/>
          <p:nvPr/>
        </p:nvSpPr>
        <p:spPr>
          <a:xfrm>
            <a:off x="2624538" y="1254309"/>
            <a:ext cx="1920907" cy="92333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0000"/>
                </a:solidFill>
                <a:uFillTx/>
                <a:latin typeface="Calibri"/>
              </a:rPr>
              <a:t>March this year, due to new Governor!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strVal val="0"/>
                                          </p:val>
                                        </p:tav>
                                        <p:tav tm="100000">
                                          <p:val>
                                            <p:strVal val="#ppt_w"/>
                                          </p:val>
                                        </p:tav>
                                      </p:tavLst>
                                    </p:anim>
                                    <p:anim calcmode="lin" valueType="num">
                                      <p:cBhvr>
                                        <p:cTn id="18" dur="500" fill="hold"/>
                                        <p:tgtEl>
                                          <p:spTgt spid="21"/>
                                        </p:tgtEl>
                                        <p:attrNameLst>
                                          <p:attrName>ppt_h</p:attrName>
                                        </p:attrNameLst>
                                      </p:cBhvr>
                                      <p:tavLst>
                                        <p:tav tm="0">
                                          <p:val>
                                            <p:strVal val="0"/>
                                          </p:val>
                                        </p:tav>
                                        <p:tav tm="100000">
                                          <p:val>
                                            <p:strVal val="#ppt_h"/>
                                          </p:val>
                                        </p:tav>
                                      </p:tavLst>
                                    </p:anim>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1" grpId="0" animBg="1"/>
      <p:bldP spid="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name="Slide73">
    <p:bg>
      <p:bgPr>
        <a:blipFill>
          <a:blip r:embed="rId3">
            <a:alphaModFix amt="23000"/>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DFEAB-1750-360B-88FF-85ABA37D9157}"/>
              </a:ext>
            </a:extLst>
          </p:cNvPr>
          <p:cNvSpPr txBox="1">
            <a:spLocks noGrp="1"/>
          </p:cNvSpPr>
          <p:nvPr>
            <p:ph type="title"/>
          </p:nvPr>
        </p:nvSpPr>
        <p:spPr>
          <a:xfrm>
            <a:off x="273177" y="169685"/>
            <a:ext cx="7886700" cy="766861"/>
          </a:xfrm>
        </p:spPr>
        <p:txBody>
          <a:bodyPr/>
          <a:lstStyle/>
          <a:p>
            <a:pPr lvl="0"/>
            <a:r>
              <a:rPr lang="en-US" sz="3600">
                <a:solidFill>
                  <a:srgbClr val="2F5597"/>
                </a:solidFill>
              </a:rPr>
              <a:t>Where does the money go?</a:t>
            </a:r>
          </a:p>
        </p:txBody>
      </p:sp>
      <p:sp>
        <p:nvSpPr>
          <p:cNvPr id="3" name="Rectangle 8">
            <a:extLst>
              <a:ext uri="{FF2B5EF4-FFF2-40B4-BE49-F238E27FC236}">
                <a16:creationId xmlns:a16="http://schemas.microsoft.com/office/drawing/2014/main" id="{CBEDE52B-E008-6CF6-7ECC-1664469700AF}"/>
              </a:ext>
            </a:extLst>
          </p:cNvPr>
          <p:cNvSpPr/>
          <p:nvPr/>
        </p:nvSpPr>
        <p:spPr>
          <a:xfrm>
            <a:off x="6096003" y="5415854"/>
            <a:ext cx="5998226" cy="1200332"/>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2F5597"/>
                </a:solidFill>
                <a:uFillTx/>
                <a:latin typeface="Calibri"/>
              </a:rPr>
              <a:t>Worcester Public Schools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2F5597"/>
                </a:solidFill>
                <a:uFillTx/>
                <a:latin typeface="Calibri"/>
              </a:rPr>
              <a:t>FY21 budget</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2F5597"/>
                </a:solidFill>
                <a:uFillTx/>
                <a:latin typeface="Calibri"/>
              </a:rPr>
              <a:t>$441,881,680</a:t>
            </a:r>
          </a:p>
        </p:txBody>
      </p:sp>
      <p:sp>
        <p:nvSpPr>
          <p:cNvPr id="4" name="TextBox 5">
            <a:extLst>
              <a:ext uri="{FF2B5EF4-FFF2-40B4-BE49-F238E27FC236}">
                <a16:creationId xmlns:a16="http://schemas.microsoft.com/office/drawing/2014/main" id="{185B56D5-2608-8BE2-9A36-F1F3B033515C}"/>
              </a:ext>
            </a:extLst>
          </p:cNvPr>
          <p:cNvSpPr txBox="1"/>
          <p:nvPr/>
        </p:nvSpPr>
        <p:spPr>
          <a:xfrm>
            <a:off x="97767" y="5344951"/>
            <a:ext cx="5679941" cy="120033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2F5597"/>
                </a:solidFill>
                <a:uFillTx/>
                <a:latin typeface="Calibri"/>
              </a:rPr>
              <a:t>North Reading Public Schools </a:t>
            </a:r>
            <a:br>
              <a:rPr lang="en-US" sz="2400" b="0" i="0" u="none" strike="noStrike" kern="1200" cap="none" spc="0" baseline="0">
                <a:solidFill>
                  <a:srgbClr val="2F5597"/>
                </a:solidFill>
                <a:uFillTx/>
                <a:latin typeface="Calibri"/>
              </a:rPr>
            </a:br>
            <a:r>
              <a:rPr lang="en-US" sz="2400" b="0" i="0" u="none" strike="noStrike" kern="1200" cap="none" spc="0" baseline="0">
                <a:solidFill>
                  <a:srgbClr val="2F5597"/>
                </a:solidFill>
                <a:uFillTx/>
                <a:latin typeface="Calibri"/>
              </a:rPr>
              <a:t>FY21 budget</a:t>
            </a:r>
            <a:br>
              <a:rPr lang="en-US" sz="2400" b="0" i="0" u="none" strike="noStrike" kern="1200" cap="none" spc="0" baseline="0">
                <a:solidFill>
                  <a:srgbClr val="2F5597"/>
                </a:solidFill>
                <a:uFillTx/>
                <a:latin typeface="Calibri"/>
              </a:rPr>
            </a:br>
            <a:r>
              <a:rPr lang="en-US" sz="2400" b="0" i="0" u="none" strike="noStrike" kern="1200" cap="none" spc="0" baseline="0">
                <a:solidFill>
                  <a:srgbClr val="2F5597"/>
                </a:solidFill>
                <a:uFillTx/>
                <a:latin typeface="Calibri"/>
              </a:rPr>
              <a:t>$32,526,778</a:t>
            </a:r>
          </a:p>
        </p:txBody>
      </p:sp>
      <p:pic>
        <p:nvPicPr>
          <p:cNvPr id="5" name="Picture 4">
            <a:extLst>
              <a:ext uri="{FF2B5EF4-FFF2-40B4-BE49-F238E27FC236}">
                <a16:creationId xmlns:a16="http://schemas.microsoft.com/office/drawing/2014/main" id="{B9ECDBB9-BDE8-8CBA-D218-55CC4F71C362}"/>
              </a:ext>
            </a:extLst>
          </p:cNvPr>
          <p:cNvPicPr>
            <a:picLocks noChangeAspect="1"/>
          </p:cNvPicPr>
          <p:nvPr/>
        </p:nvPicPr>
        <p:blipFill>
          <a:blip r:embed="rId4"/>
          <a:stretch>
            <a:fillRect/>
          </a:stretch>
        </p:blipFill>
        <p:spPr>
          <a:xfrm>
            <a:off x="162351" y="1313709"/>
            <a:ext cx="5388147" cy="3510088"/>
          </a:xfrm>
          <a:prstGeom prst="rect">
            <a:avLst/>
          </a:prstGeom>
          <a:noFill/>
          <a:ln cap="flat">
            <a:noFill/>
          </a:ln>
        </p:spPr>
      </p:pic>
      <p:pic>
        <p:nvPicPr>
          <p:cNvPr id="6" name="Picture 7">
            <a:extLst>
              <a:ext uri="{FF2B5EF4-FFF2-40B4-BE49-F238E27FC236}">
                <a16:creationId xmlns:a16="http://schemas.microsoft.com/office/drawing/2014/main" id="{D3E9F511-B9A0-7020-C3AF-E264673933E4}"/>
              </a:ext>
            </a:extLst>
          </p:cNvPr>
          <p:cNvPicPr>
            <a:picLocks noChangeAspect="1"/>
          </p:cNvPicPr>
          <p:nvPr/>
        </p:nvPicPr>
        <p:blipFill>
          <a:blip r:embed="rId5"/>
          <a:stretch>
            <a:fillRect/>
          </a:stretch>
        </p:blipFill>
        <p:spPr>
          <a:xfrm>
            <a:off x="6349584" y="709217"/>
            <a:ext cx="5569235" cy="4635733"/>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name="Slide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2F1D4-289E-52E8-655E-8138097D0BE9}"/>
              </a:ext>
            </a:extLst>
          </p:cNvPr>
          <p:cNvSpPr txBox="1">
            <a:spLocks noGrp="1"/>
          </p:cNvSpPr>
          <p:nvPr>
            <p:ph type="title"/>
          </p:nvPr>
        </p:nvSpPr>
        <p:spPr/>
        <p:txBody>
          <a:bodyPr/>
          <a:lstStyle/>
          <a:p>
            <a:pPr lvl="0"/>
            <a:r>
              <a:rPr lang="en-US">
                <a:solidFill>
                  <a:srgbClr val="FF0000"/>
                </a:solidFill>
                <a:latin typeface="Imprint MT Shadow" pitchFamily="82"/>
              </a:rPr>
              <a:t>Who ultimately decides?</a:t>
            </a:r>
          </a:p>
        </p:txBody>
      </p:sp>
      <p:sp>
        <p:nvSpPr>
          <p:cNvPr id="3" name="Content Placeholder 2">
            <a:extLst>
              <a:ext uri="{FF2B5EF4-FFF2-40B4-BE49-F238E27FC236}">
                <a16:creationId xmlns:a16="http://schemas.microsoft.com/office/drawing/2014/main" id="{CE2D2B71-6CF2-A8BE-27F1-0CCBE3C5FC8A}"/>
              </a:ext>
            </a:extLst>
          </p:cNvPr>
          <p:cNvSpPr txBox="1">
            <a:spLocks noGrp="1"/>
          </p:cNvSpPr>
          <p:nvPr>
            <p:ph idx="1"/>
          </p:nvPr>
        </p:nvSpPr>
        <p:spPr>
          <a:xfrm>
            <a:off x="661906" y="1399434"/>
            <a:ext cx="10554571" cy="5093445"/>
          </a:xfrm>
        </p:spPr>
        <p:txBody>
          <a:bodyPr>
            <a:noAutofit/>
          </a:bodyPr>
          <a:lstStyle/>
          <a:p>
            <a:pPr marL="0" lvl="0" indent="0">
              <a:buNone/>
            </a:pPr>
            <a:endParaRPr lang="en-US" sz="3700">
              <a:latin typeface="Imprint MT Shadow" pitchFamily="82"/>
            </a:endParaRPr>
          </a:p>
          <a:p>
            <a:pPr marL="0" lvl="0" indent="0">
              <a:buNone/>
            </a:pPr>
            <a:r>
              <a:rPr lang="en-US" sz="3400">
                <a:solidFill>
                  <a:srgbClr val="0070C0"/>
                </a:solidFill>
                <a:latin typeface="Imprint MT Shadow" pitchFamily="82"/>
              </a:rPr>
              <a:t>“The school committee in each city and town and each regional school district shall have the power to select and to terminate the superintendent, </a:t>
            </a:r>
            <a:r>
              <a:rPr lang="en-US" sz="3400">
                <a:solidFill>
                  <a:srgbClr val="7030A0"/>
                </a:solidFill>
                <a:latin typeface="Imprint MT Shadow" pitchFamily="82"/>
              </a:rPr>
              <a:t>shall review and approve budgets</a:t>
            </a:r>
            <a:r>
              <a:rPr lang="en-US" sz="3400">
                <a:solidFill>
                  <a:srgbClr val="0070C0"/>
                </a:solidFill>
                <a:latin typeface="Imprint MT Shadow" pitchFamily="82"/>
              </a:rPr>
              <a:t> for public education in the district, and shall establish educational goals and policies for the schools in the district consistent with the requirements of law and statewide goals and standards established by the board of education.”</a:t>
            </a:r>
          </a:p>
          <a:p>
            <a:pPr marL="0" lvl="0" indent="0">
              <a:buNone/>
            </a:pPr>
            <a:endParaRPr lang="en-US">
              <a:latin typeface="Imprint MT Shadow" pitchFamily="82"/>
            </a:endParaRPr>
          </a:p>
          <a:p>
            <a:pPr marL="0" lvl="0" indent="0">
              <a:buNone/>
            </a:pPr>
            <a:endParaRPr lang="en-US">
              <a:latin typeface="Imprint MT Shadow" pitchFamily="82"/>
            </a:endParaRPr>
          </a:p>
          <a:p>
            <a:pPr marL="0" lvl="0" indent="0">
              <a:buNone/>
            </a:pPr>
            <a:r>
              <a:rPr lang="en-US"/>
              <a:t>															</a:t>
            </a:r>
          </a:p>
        </p:txBody>
      </p:sp>
      <p:sp>
        <p:nvSpPr>
          <p:cNvPr id="4" name="TextBox 6">
            <a:extLst>
              <a:ext uri="{FF2B5EF4-FFF2-40B4-BE49-F238E27FC236}">
                <a16:creationId xmlns:a16="http://schemas.microsoft.com/office/drawing/2014/main" id="{90648231-0AA4-FB5B-02CA-B9F2AF7813CC}"/>
              </a:ext>
            </a:extLst>
          </p:cNvPr>
          <p:cNvSpPr txBox="1"/>
          <p:nvPr/>
        </p:nvSpPr>
        <p:spPr>
          <a:xfrm>
            <a:off x="8509927" y="5887190"/>
            <a:ext cx="3339178"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Imprint MT Shadow" pitchFamily="82"/>
              </a:rPr>
              <a:t>MGL ch. 71, sec.37</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9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18791A-F13D-3F49-37C7-3FC9BB44CBFB}"/>
              </a:ext>
            </a:extLst>
          </p:cNvPr>
          <p:cNvSpPr/>
          <p:nvPr/>
        </p:nvSpPr>
        <p:spPr>
          <a:xfrm>
            <a:off x="0" y="2755882"/>
            <a:ext cx="11887200" cy="3970315"/>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0070C0"/>
                </a:solidFill>
                <a:uFillTx/>
                <a:latin typeface="Imprint MT Shadow" pitchFamily="82"/>
              </a:rPr>
              <a:t>Tracy O’Connell Novick</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0070C0"/>
                </a:solidFill>
                <a:uFillTx/>
                <a:latin typeface="Imprint MT Shadow" pitchFamily="82"/>
              </a:rPr>
              <a:t>Worcester School Committee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0070C0"/>
                </a:solidFill>
                <a:uFillTx/>
                <a:latin typeface="Imprint MT Shadow" pitchFamily="82"/>
              </a:rPr>
              <a:t>Field Director: School Finance</a:t>
            </a:r>
            <a:br>
              <a:rPr lang="en-US" sz="3600" b="0" i="0" u="none" strike="noStrike" kern="1200" cap="none" spc="0" baseline="0">
                <a:solidFill>
                  <a:srgbClr val="0070C0"/>
                </a:solidFill>
                <a:uFillTx/>
                <a:latin typeface="Imprint MT Shadow" pitchFamily="82"/>
              </a:rPr>
            </a:br>
            <a:r>
              <a:rPr lang="en-US" sz="3600" b="0" i="0" u="none" strike="noStrike" kern="1200" cap="none" spc="0" baseline="0">
                <a:solidFill>
                  <a:srgbClr val="0070C0"/>
                </a:solidFill>
                <a:uFillTx/>
                <a:latin typeface="Imprint MT Shadow" pitchFamily="82"/>
              </a:rPr>
              <a:t>Massachusetts Association of School Committees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0070C0"/>
                </a:solidFill>
                <a:uFillTx/>
                <a:latin typeface="Imprint MT Shadow" pitchFamily="82"/>
              </a:rPr>
              <a:t>@tracynovick</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0070C0"/>
                </a:solidFill>
                <a:uFillTx/>
                <a:latin typeface="Imprint MT Shadow" pitchFamily="82"/>
              </a:rPr>
              <a:t>tnovick@masc.org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0070C0"/>
                </a:solidFill>
                <a:uFillTx/>
                <a:latin typeface="Imprint MT Shadow" pitchFamily="82"/>
              </a:rPr>
              <a:t>508-579-5472</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10">
    <p:bg>
      <p:bgPr>
        <a:solidFill>
          <a:srgbClr val="FFF9E7"/>
        </a:solidFill>
        <a:effectLst/>
      </p:bgPr>
    </p:bg>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60C78314-AE5D-4243-B651-BA5C2131F680}"/>
              </a:ext>
            </a:extLst>
          </p:cNvPr>
          <p:cNvPicPr>
            <a:picLocks noChangeAspect="1"/>
          </p:cNvPicPr>
          <p:nvPr/>
        </p:nvPicPr>
        <p:blipFill>
          <a:blip r:embed="rId2"/>
          <a:stretch>
            <a:fillRect/>
          </a:stretch>
        </p:blipFill>
        <p:spPr>
          <a:xfrm>
            <a:off x="170956" y="1234348"/>
            <a:ext cx="3867912" cy="3191256"/>
          </a:xfrm>
          <a:prstGeom prst="rect">
            <a:avLst/>
          </a:prstGeom>
          <a:noFill/>
          <a:ln cap="flat">
            <a:noFill/>
          </a:ln>
        </p:spPr>
      </p:pic>
      <p:sp>
        <p:nvSpPr>
          <p:cNvPr id="3" name="TextBox 6">
            <a:extLst>
              <a:ext uri="{FF2B5EF4-FFF2-40B4-BE49-F238E27FC236}">
                <a16:creationId xmlns:a16="http://schemas.microsoft.com/office/drawing/2014/main" id="{33AF4578-EE74-D0B0-2EBD-8A734AE0524E}"/>
              </a:ext>
            </a:extLst>
          </p:cNvPr>
          <p:cNvSpPr txBox="1"/>
          <p:nvPr/>
        </p:nvSpPr>
        <p:spPr>
          <a:xfrm>
            <a:off x="170956" y="4425604"/>
            <a:ext cx="3867912" cy="23083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alibri"/>
                <a:hlinkClick r:id="rId3" tooltip="http://team8lp4.wikispaces.com/XYZ+affair"/>
              </a:rPr>
              <a:t>This Photo</a:t>
            </a:r>
            <a:r>
              <a:rPr lang="en-US" sz="900" b="0" i="0" u="none" strike="noStrike" kern="1200" cap="none" spc="0" baseline="0">
                <a:solidFill>
                  <a:srgbClr val="000000"/>
                </a:solidFill>
                <a:uFillTx/>
                <a:latin typeface="Calibri"/>
              </a:rPr>
              <a:t> by Unknown Author is licensed under </a:t>
            </a:r>
            <a:r>
              <a:rPr lang="en-US" sz="900" b="0" i="0" u="none" strike="noStrike" kern="1200" cap="none" spc="0" baseline="0">
                <a:solidFill>
                  <a:srgbClr val="000000"/>
                </a:solidFill>
                <a:uFillTx/>
                <a:latin typeface="Calibri"/>
                <a:hlinkClick r:id="rId4" tooltip="https://creativecommons.org/licenses/by-sa/3.0/"/>
              </a:rPr>
              <a:t>CC BY-SA</a:t>
            </a:r>
            <a:endParaRPr lang="en-US" sz="900" b="0" i="0" u="none" strike="noStrike" kern="1200" cap="none" spc="0" baseline="0">
              <a:solidFill>
                <a:srgbClr val="000000"/>
              </a:solidFill>
              <a:uFillTx/>
              <a:latin typeface="Calibri"/>
            </a:endParaRPr>
          </a:p>
        </p:txBody>
      </p:sp>
      <p:sp>
        <p:nvSpPr>
          <p:cNvPr id="4" name="Title 1">
            <a:extLst>
              <a:ext uri="{FF2B5EF4-FFF2-40B4-BE49-F238E27FC236}">
                <a16:creationId xmlns:a16="http://schemas.microsoft.com/office/drawing/2014/main" id="{DF9896E5-17DF-CDF7-8D5F-80A2D116C1FD}"/>
              </a:ext>
            </a:extLst>
          </p:cNvPr>
          <p:cNvSpPr txBox="1">
            <a:spLocks noGrp="1"/>
          </p:cNvSpPr>
          <p:nvPr>
            <p:ph type="title"/>
          </p:nvPr>
        </p:nvSpPr>
        <p:spPr>
          <a:xfrm>
            <a:off x="397562" y="1687662"/>
            <a:ext cx="3200400" cy="2286000"/>
          </a:xfrm>
        </p:spPr>
        <p:txBody>
          <a:bodyPr anchorCtr="1">
            <a:noAutofit/>
          </a:bodyPr>
          <a:lstStyle/>
          <a:p>
            <a:pPr lvl="0" algn="ctr"/>
            <a:r>
              <a:rPr lang="en-US">
                <a:latin typeface="Imprint MT Shadow" pitchFamily="82"/>
              </a:rPr>
              <a:t>Constitution of the </a:t>
            </a:r>
            <a:br>
              <a:rPr lang="en-US">
                <a:latin typeface="Imprint MT Shadow" pitchFamily="82"/>
              </a:rPr>
            </a:br>
            <a:r>
              <a:rPr lang="en-US">
                <a:latin typeface="Imprint MT Shadow" pitchFamily="82"/>
              </a:rPr>
              <a:t>Commonwealth of Massachusetts</a:t>
            </a:r>
            <a:br>
              <a:rPr lang="en-US">
                <a:latin typeface="Imprint MT Shadow" pitchFamily="82"/>
              </a:rPr>
            </a:br>
            <a:r>
              <a:rPr lang="en-US">
                <a:latin typeface="Imprint MT Shadow" pitchFamily="82"/>
              </a:rPr>
              <a:t>1780</a:t>
            </a:r>
          </a:p>
        </p:txBody>
      </p:sp>
      <p:sp>
        <p:nvSpPr>
          <p:cNvPr id="5" name="Content Placeholder 2">
            <a:extLst>
              <a:ext uri="{FF2B5EF4-FFF2-40B4-BE49-F238E27FC236}">
                <a16:creationId xmlns:a16="http://schemas.microsoft.com/office/drawing/2014/main" id="{4D1FF1BD-33BD-DB79-36F6-260C4F01D001}"/>
              </a:ext>
            </a:extLst>
          </p:cNvPr>
          <p:cNvSpPr txBox="1">
            <a:spLocks noGrp="1"/>
          </p:cNvSpPr>
          <p:nvPr>
            <p:ph type="body" idx="2"/>
          </p:nvPr>
        </p:nvSpPr>
        <p:spPr>
          <a:xfrm>
            <a:off x="4800600" y="731520"/>
            <a:ext cx="6619460" cy="5619582"/>
          </a:xfrm>
        </p:spPr>
        <p:txBody>
          <a:bodyPr/>
          <a:lstStyle/>
          <a:p>
            <a:pPr lvl="0">
              <a:lnSpc>
                <a:spcPct val="80000"/>
              </a:lnSpc>
            </a:pPr>
            <a:r>
              <a:rPr lang="en-US" sz="2800" i="1">
                <a:latin typeface="Imprint MT Shadow" pitchFamily="82"/>
              </a:rPr>
              <a:t>“Wisdom and knowledge</a:t>
            </a:r>
            <a:r>
              <a:rPr lang="en-US" sz="2800">
                <a:latin typeface="Imprint MT Shadow" pitchFamily="82"/>
              </a:rPr>
              <a:t>, as well as virtue, diffused generally among the body of the people, </a:t>
            </a:r>
            <a:r>
              <a:rPr lang="en-US" sz="2800" i="1">
                <a:latin typeface="Imprint MT Shadow" pitchFamily="82"/>
              </a:rPr>
              <a:t>being necessary for the preservation of their rights and liberties; and as these depend on spreading the opportunities and advantages of education</a:t>
            </a:r>
            <a:r>
              <a:rPr lang="en-US" sz="2800">
                <a:latin typeface="Imprint MT Shadow" pitchFamily="82"/>
              </a:rPr>
              <a:t> in the various parts of the country, and among the different orders of the people, </a:t>
            </a:r>
            <a:r>
              <a:rPr lang="en-US" sz="2800" i="1">
                <a:latin typeface="Imprint MT Shadow" pitchFamily="82"/>
              </a:rPr>
              <a:t>it shall be the duty of legislatures and magistrates</a:t>
            </a:r>
            <a:r>
              <a:rPr lang="en-US" sz="2800">
                <a:latin typeface="Imprint MT Shadow" pitchFamily="82"/>
              </a:rPr>
              <a:t>, in all future periods of this Commonwealth, </a:t>
            </a:r>
            <a:r>
              <a:rPr lang="en-US" sz="2800" i="1">
                <a:latin typeface="Imprint MT Shadow" pitchFamily="82"/>
              </a:rPr>
              <a:t>to cherish the interests of literature and the sciences</a:t>
            </a:r>
            <a:r>
              <a:rPr lang="en-US" sz="2800">
                <a:latin typeface="Imprint MT Shadow" pitchFamily="82"/>
              </a:rPr>
              <a:t>, and all seminaries of them; </a:t>
            </a:r>
            <a:r>
              <a:rPr lang="en-US" sz="2800" i="1">
                <a:latin typeface="Imprint MT Shadow" pitchFamily="82"/>
              </a:rPr>
              <a:t>especially the</a:t>
            </a:r>
            <a:r>
              <a:rPr lang="en-US" sz="2800">
                <a:latin typeface="Imprint MT Shadow" pitchFamily="82"/>
              </a:rPr>
              <a:t> university at Cambridge, </a:t>
            </a:r>
            <a:r>
              <a:rPr lang="en-US" sz="2800" i="1">
                <a:latin typeface="Imprint MT Shadow" pitchFamily="82"/>
              </a:rPr>
              <a:t>public</a:t>
            </a:r>
            <a:r>
              <a:rPr lang="en-US" sz="2800">
                <a:latin typeface="Imprint MT Shadow" pitchFamily="82"/>
              </a:rPr>
              <a:t> </a:t>
            </a:r>
            <a:r>
              <a:rPr lang="en-US" sz="2800" i="1">
                <a:latin typeface="Imprint MT Shadow" pitchFamily="82"/>
              </a:rPr>
              <a:t>schools and grammar schools in the towns</a:t>
            </a:r>
            <a:r>
              <a:rPr lang="en-US" sz="2800">
                <a:latin typeface="Imprint MT Shadow" pitchFamily="82"/>
              </a:rPr>
              <a:t> . . .”</a:t>
            </a:r>
          </a:p>
          <a:p>
            <a:pPr lvl="0">
              <a:lnSpc>
                <a:spcPct val="80000"/>
              </a:lnSpc>
            </a:pPr>
            <a:endParaRPr lang="en-US" sz="3200"/>
          </a:p>
        </p:txBody>
      </p:sp>
      <p:sp>
        <p:nvSpPr>
          <p:cNvPr id="6" name="TextBox 3">
            <a:extLst>
              <a:ext uri="{FF2B5EF4-FFF2-40B4-BE49-F238E27FC236}">
                <a16:creationId xmlns:a16="http://schemas.microsoft.com/office/drawing/2014/main" id="{982C9DED-087A-B97B-AFB7-AD8B9E0698A1}"/>
              </a:ext>
            </a:extLst>
          </p:cNvPr>
          <p:cNvSpPr txBox="1"/>
          <p:nvPr/>
        </p:nvSpPr>
        <p:spPr>
          <a:xfrm>
            <a:off x="4419734" y="3332997"/>
            <a:ext cx="7381192" cy="1323438"/>
          </a:xfrm>
          <a:prstGeom prst="rect">
            <a:avLst/>
          </a:prstGeom>
          <a:solidFill>
            <a:srgbClr val="FFF9E7"/>
          </a:solidFill>
          <a:ln cap="flat">
            <a:noFill/>
          </a:ln>
          <a:effectLst>
            <a:outerShdw dist="38096" dir="2700000" algn="tl">
              <a:srgbClr val="000000">
                <a:alpha val="40000"/>
              </a:srgbClr>
            </a:outerShdw>
          </a:effectLst>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0" i="0" u="none" strike="noStrike" kern="1200" cap="none" spc="0" baseline="0">
                <a:solidFill>
                  <a:srgbClr val="000000"/>
                </a:solidFill>
                <a:uFillTx/>
                <a:latin typeface="Imprint MT Shadow" pitchFamily="82"/>
              </a:rPr>
              <a:t> </a:t>
            </a:r>
            <a:r>
              <a:rPr lang="en-US" sz="4000" b="0" i="1" u="none" strike="noStrike" kern="1200" cap="none" spc="0" baseline="0">
                <a:solidFill>
                  <a:srgbClr val="000000"/>
                </a:solidFill>
                <a:uFillTx/>
                <a:latin typeface="Imprint MT Shadow" pitchFamily="82"/>
              </a:rPr>
              <a:t>it shall be the duty of legislatures and magistrates</a:t>
            </a:r>
            <a:endParaRPr lang="en-US" sz="4000" b="0" i="0" u="none" strike="noStrike" kern="1200" cap="none" spc="0" baseline="0">
              <a:solidFill>
                <a:srgbClr val="000000"/>
              </a:solidFill>
              <a:uFillTx/>
              <a:latin typeface="Imprint MT Shadow" pitchFamily="8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0"/>
                                          </p:val>
                                        </p:tav>
                                        <p:tav tm="100000">
                                          <p:val>
                                            <p:strVal val="#ppt_w"/>
                                          </p:val>
                                        </p:tav>
                                      </p:tavLst>
                                    </p:anim>
                                    <p:anim calcmode="lin" valueType="num">
                                      <p:cBhvr>
                                        <p:cTn id="8" dur="500" fill="hold"/>
                                        <p:tgtEl>
                                          <p:spTgt spid="6"/>
                                        </p:tgtEl>
                                        <p:attrNameLst>
                                          <p:attrName>ppt_h</p:attrName>
                                        </p:attrNameLst>
                                      </p:cBhvr>
                                      <p:tavLst>
                                        <p:tav tm="0">
                                          <p:val>
                                            <p:strVal val="0"/>
                                          </p:val>
                                        </p:tav>
                                        <p:tav tm="100000">
                                          <p:val>
                                            <p:strVal val="#ppt_h"/>
                                          </p:val>
                                        </p:tav>
                                      </p:tavLst>
                                    </p:anim>
                                    <p:animEffect transition="in" filter="fade">
                                      <p:cBhvr>
                                        <p:cTn id="9" dur="500"/>
                                        <p:tgtEl>
                                          <p:spTgt spid="6"/>
                                        </p:tgtEl>
                                      </p:cBhvr>
                                    </p:animEffect>
                                    <p:anim calcmode="lin" valueType="num">
                                      <p:cBhvr>
                                        <p:cTn id="10" dur="500" fill="hold"/>
                                        <p:tgtEl>
                                          <p:spTgt spid="6"/>
                                        </p:tgtEl>
                                        <p:attrNameLst>
                                          <p:attrName>ppt_x</p:attrName>
                                        </p:attrNameLst>
                                      </p:cBhvr>
                                      <p:tavLst>
                                        <p:tav tm="0">
                                          <p:val>
                                            <p:strVal val="0.5"/>
                                          </p:val>
                                        </p:tav>
                                        <p:tav tm="100000">
                                          <p:val>
                                            <p:strVal val="#ppt_x"/>
                                          </p:val>
                                        </p:tav>
                                      </p:tavLst>
                                    </p:anim>
                                    <p:anim calcmode="lin" valueType="num">
                                      <p:cBhvr>
                                        <p:cTn id="11" dur="500" fill="hold"/>
                                        <p:tgtEl>
                                          <p:spTgt spid="6"/>
                                        </p:tgtEl>
                                        <p:attrNameLst>
                                          <p:attrName>ppt_y</p:attrName>
                                        </p:attrNameLst>
                                      </p:cBhvr>
                                      <p:tavLst>
                                        <p:tav tm="0">
                                          <p:val>
                                            <p:str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name="Slide11">
    <p:bg>
      <p:bgPr>
        <a:solidFill>
          <a:srgbClr val="FFF9E7"/>
        </a:solidFill>
        <a:effectLst/>
      </p:bgPr>
    </p:bg>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6FFCC664-2DFA-EA0D-D825-7C87A514D1DC}"/>
              </a:ext>
            </a:extLst>
          </p:cNvPr>
          <p:cNvPicPr>
            <a:picLocks noChangeAspect="1"/>
          </p:cNvPicPr>
          <p:nvPr/>
        </p:nvPicPr>
        <p:blipFill>
          <a:blip r:embed="rId2"/>
          <a:stretch>
            <a:fillRect/>
          </a:stretch>
        </p:blipFill>
        <p:spPr>
          <a:xfrm>
            <a:off x="235311" y="1292614"/>
            <a:ext cx="4095753" cy="2781303"/>
          </a:xfrm>
          <a:prstGeom prst="rect">
            <a:avLst/>
          </a:prstGeom>
          <a:noFill/>
          <a:ln cap="flat">
            <a:noFill/>
          </a:ln>
        </p:spPr>
      </p:pic>
      <p:sp>
        <p:nvSpPr>
          <p:cNvPr id="3" name="TextBox 6">
            <a:extLst>
              <a:ext uri="{FF2B5EF4-FFF2-40B4-BE49-F238E27FC236}">
                <a16:creationId xmlns:a16="http://schemas.microsoft.com/office/drawing/2014/main" id="{E72687A8-78E2-8A55-D5D2-9A8BAE31194E}"/>
              </a:ext>
            </a:extLst>
          </p:cNvPr>
          <p:cNvSpPr txBox="1"/>
          <p:nvPr/>
        </p:nvSpPr>
        <p:spPr>
          <a:xfrm>
            <a:off x="235311" y="4073917"/>
            <a:ext cx="4095753" cy="23083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alibri"/>
                <a:hlinkClick r:id="rId3" tooltip="https://www.flickr.com/photos/69613400@N06/8223098211/"/>
              </a:rPr>
              <a:t>This Photo</a:t>
            </a:r>
            <a:r>
              <a:rPr lang="en-US" sz="900" b="0" i="0" u="none" strike="noStrike" kern="1200" cap="none" spc="0" baseline="0">
                <a:solidFill>
                  <a:srgbClr val="000000"/>
                </a:solidFill>
                <a:uFillTx/>
                <a:latin typeface="Calibri"/>
              </a:rPr>
              <a:t> by Unknown Author is licensed under </a:t>
            </a:r>
            <a:r>
              <a:rPr lang="en-US" sz="900" b="0" i="0" u="none" strike="noStrike" kern="1200" cap="none" spc="0" baseline="0">
                <a:solidFill>
                  <a:srgbClr val="000000"/>
                </a:solidFill>
                <a:uFillTx/>
                <a:latin typeface="Calibri"/>
                <a:hlinkClick r:id="rId4" tooltip="https://creativecommons.org/licenses/by-nd/2.0/"/>
              </a:rPr>
              <a:t>CC BY-ND</a:t>
            </a:r>
            <a:endParaRPr lang="en-US" sz="900" b="0" i="0" u="none" strike="noStrike" kern="1200" cap="none" spc="0" baseline="0">
              <a:solidFill>
                <a:srgbClr val="000000"/>
              </a:solidFill>
              <a:uFillTx/>
              <a:latin typeface="Calibri"/>
            </a:endParaRPr>
          </a:p>
        </p:txBody>
      </p:sp>
      <p:sp>
        <p:nvSpPr>
          <p:cNvPr id="4" name="Title 1">
            <a:extLst>
              <a:ext uri="{FF2B5EF4-FFF2-40B4-BE49-F238E27FC236}">
                <a16:creationId xmlns:a16="http://schemas.microsoft.com/office/drawing/2014/main" id="{6240A199-CFA9-9C8A-5650-635F72313359}"/>
              </a:ext>
            </a:extLst>
          </p:cNvPr>
          <p:cNvSpPr txBox="1">
            <a:spLocks noGrp="1"/>
          </p:cNvSpPr>
          <p:nvPr>
            <p:ph type="title"/>
          </p:nvPr>
        </p:nvSpPr>
        <p:spPr>
          <a:xfrm>
            <a:off x="496958" y="991922"/>
            <a:ext cx="3200400" cy="2942118"/>
          </a:xfrm>
        </p:spPr>
        <p:txBody>
          <a:bodyPr anchorCtr="1">
            <a:noAutofit/>
          </a:bodyPr>
          <a:lstStyle/>
          <a:p>
            <a:pPr lvl="0" algn="ctr"/>
            <a:r>
              <a:rPr lang="en-US" i="1">
                <a:latin typeface="Imprint MT Shadow" pitchFamily="82"/>
              </a:rPr>
              <a:t>McDuffy v Secretary of State Executive Office of Education</a:t>
            </a:r>
            <a:br>
              <a:rPr lang="en-US" i="1">
                <a:latin typeface="Imprint MT Shadow" pitchFamily="82"/>
              </a:rPr>
            </a:br>
            <a:r>
              <a:rPr lang="en-US">
                <a:latin typeface="Imprint MT Shadow" pitchFamily="82"/>
              </a:rPr>
              <a:t>1993</a:t>
            </a:r>
            <a:endParaRPr lang="en-US" i="1">
              <a:latin typeface="Imprint MT Shadow" pitchFamily="82"/>
            </a:endParaRPr>
          </a:p>
        </p:txBody>
      </p:sp>
      <p:sp>
        <p:nvSpPr>
          <p:cNvPr id="5" name="Content Placeholder 2">
            <a:extLst>
              <a:ext uri="{FF2B5EF4-FFF2-40B4-BE49-F238E27FC236}">
                <a16:creationId xmlns:a16="http://schemas.microsoft.com/office/drawing/2014/main" id="{602760DE-6622-B060-7DD2-9249C5D3A473}"/>
              </a:ext>
            </a:extLst>
          </p:cNvPr>
          <p:cNvSpPr txBox="1">
            <a:spLocks noGrp="1"/>
          </p:cNvSpPr>
          <p:nvPr>
            <p:ph type="body" idx="2"/>
          </p:nvPr>
        </p:nvSpPr>
        <p:spPr>
          <a:xfrm>
            <a:off x="4731023" y="174924"/>
            <a:ext cx="6492240" cy="5257800"/>
          </a:xfrm>
        </p:spPr>
        <p:txBody>
          <a:bodyPr>
            <a:noAutofit/>
          </a:bodyPr>
          <a:lstStyle/>
          <a:p>
            <a:pPr lvl="0"/>
            <a:r>
              <a:rPr lang="en-US" sz="2700">
                <a:latin typeface="Imprint MT Shadow" pitchFamily="82"/>
              </a:rPr>
              <a:t>“In this light, we have considered the proper meaning of the words "duty" and "cherish" found in c. 5, Section 2. What emerges from this review is that the words are not merely aspirational or hortatory, but obligatory. What emerges also is that the Commonwealth has a duty to provide an education for all its children, rich and poor, in every city and town of the Commonwealth at the public school level, and that this duty is designed not only to serve the interests of the children, but, more fundamentally, to prepare them to participate as free citizens of a free State to meet the needs and interests of a republican government, namely the Commonwealth of Massachusetts.”</a:t>
            </a:r>
          </a:p>
        </p:txBody>
      </p:sp>
      <p:sp>
        <p:nvSpPr>
          <p:cNvPr id="6" name="TextBox 4">
            <a:extLst>
              <a:ext uri="{FF2B5EF4-FFF2-40B4-BE49-F238E27FC236}">
                <a16:creationId xmlns:a16="http://schemas.microsoft.com/office/drawing/2014/main" id="{3DF806CB-98CB-3841-F373-695EF86D108D}"/>
              </a:ext>
            </a:extLst>
          </p:cNvPr>
          <p:cNvSpPr txBox="1"/>
          <p:nvPr/>
        </p:nvSpPr>
        <p:spPr>
          <a:xfrm>
            <a:off x="4331055" y="2179993"/>
            <a:ext cx="7625629" cy="1477332"/>
          </a:xfrm>
          <a:prstGeom prst="rect">
            <a:avLst/>
          </a:prstGeom>
          <a:solidFill>
            <a:srgbClr val="FFF9E7"/>
          </a:solidFill>
          <a:ln cap="flat">
            <a:noFill/>
          </a:ln>
          <a:effectLst>
            <a:outerShdw dist="38096" dir="2700000" algn="tl">
              <a:srgbClr val="000000">
                <a:alpha val="40000"/>
              </a:srgbClr>
            </a:outerShdw>
          </a:effectLst>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000" b="0" i="0" u="none" strike="noStrike" kern="1200" cap="none" spc="0" baseline="0">
                <a:solidFill>
                  <a:srgbClr val="000000"/>
                </a:solidFill>
                <a:uFillTx/>
                <a:latin typeface="Imprint MT Shadow" pitchFamily="82"/>
              </a:rPr>
              <a:t>The Commonwealth has a duty to provide an education for all its children, rich and poor, in every city and town of the Commonwealth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0"/>
                                          </p:val>
                                        </p:tav>
                                        <p:tav tm="100000">
                                          <p:val>
                                            <p:strVal val="#ppt_w"/>
                                          </p:val>
                                        </p:tav>
                                      </p:tavLst>
                                    </p:anim>
                                    <p:anim calcmode="lin" valueType="num">
                                      <p:cBhvr>
                                        <p:cTn id="8" dur="500" fill="hold"/>
                                        <p:tgtEl>
                                          <p:spTgt spid="6"/>
                                        </p:tgtEl>
                                        <p:attrNameLst>
                                          <p:attrName>ppt_h</p:attrName>
                                        </p:attrNameLst>
                                      </p:cBhvr>
                                      <p:tavLst>
                                        <p:tav tm="0">
                                          <p:val>
                                            <p:str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786010-5657-3238-F7C8-35E1B78DB2FF}"/>
              </a:ext>
            </a:extLst>
          </p:cNvPr>
          <p:cNvSpPr txBox="1"/>
          <p:nvPr/>
        </p:nvSpPr>
        <p:spPr>
          <a:xfrm>
            <a:off x="631594" y="820134"/>
            <a:ext cx="11129875" cy="480131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800" b="0" i="0" u="none" strike="noStrike" kern="1200" cap="none" spc="0" baseline="0">
                <a:solidFill>
                  <a:srgbClr val="0070C0"/>
                </a:solidFill>
                <a:uFillTx/>
                <a:latin typeface="Imprint MT Shadow" pitchFamily="82"/>
              </a:rPr>
              <a:t>The state thus is faced with two questions: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4800" b="0" i="0" u="none" strike="noStrike" kern="1200" cap="none" spc="0" baseline="0">
              <a:solidFill>
                <a:srgbClr val="000000"/>
              </a:solidFill>
              <a:uFillTx/>
              <a:latin typeface="Imprint MT Shadow" pitchFamily="82"/>
            </a:endParaRPr>
          </a:p>
          <a:p>
            <a:pPr marL="342900" marR="0" lvl="0" indent="-342900" algn="l" defTabSz="914400" rtl="0" fontAlgn="auto" hangingPunct="1">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r>
              <a:rPr lang="en-US" sz="4800" b="0" i="0" u="none" strike="noStrike" kern="1200" cap="none" spc="0" baseline="0">
                <a:solidFill>
                  <a:srgbClr val="00B050"/>
                </a:solidFill>
                <a:uFillTx/>
                <a:latin typeface="Imprint MT Shadow" pitchFamily="82"/>
              </a:rPr>
              <a:t>How much does it cost to educate a child in Massachusetts?</a:t>
            </a:r>
          </a:p>
          <a:p>
            <a:pPr marL="342900" marR="0" lvl="0" indent="-342900" algn="l" defTabSz="914400" rtl="0" fontAlgn="auto" hangingPunct="1">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endParaRPr lang="en-US" sz="4800" b="0" i="0" u="none" strike="noStrike" kern="1200" cap="none" spc="0" baseline="0">
              <a:solidFill>
                <a:srgbClr val="000000"/>
              </a:solidFill>
              <a:uFillTx/>
              <a:latin typeface="Imprint MT Shadow" pitchFamily="82"/>
            </a:endParaRPr>
          </a:p>
          <a:p>
            <a:pPr marL="342900" marR="0" lvl="0" indent="-342900" algn="l" defTabSz="914400" rtl="0" fontAlgn="auto" hangingPunct="1">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r>
              <a:rPr lang="en-US" sz="4800" b="0" i="0" u="none" strike="noStrike" kern="1200" cap="none" spc="0" baseline="0">
                <a:solidFill>
                  <a:srgbClr val="FFC000"/>
                </a:solidFill>
                <a:uFillTx/>
                <a:latin typeface="Imprint MT Shadow" pitchFamily="82"/>
              </a:rPr>
              <a:t>Who is going to pay for it?</a:t>
            </a:r>
          </a:p>
          <a:p>
            <a:pPr marL="342900" marR="0" lvl="0" indent="-342900" algn="l" defTabSz="914400" rtl="0" fontAlgn="auto" hangingPunct="1">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Pct val="0"/>
                                  </p:iterate>
                                  <p:childTnLst>
                                    <p:set>
                                      <p:cBhvr>
                                        <p:cTn id="6" dur="indefinite"/>
                                        <p:tgtEl>
                                          <p:spTgt spid="2">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name="Slide3">
    <p:bg>
      <p:bgPr>
        <a:solidFill>
          <a:srgbClr val="FFF9E7"/>
        </a:solid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DB8C4A47-E566-6E1A-2E9C-1A13F4672788}"/>
              </a:ext>
            </a:extLst>
          </p:cNvPr>
          <p:cNvPicPr>
            <a:picLocks noChangeAspect="1"/>
          </p:cNvPicPr>
          <p:nvPr/>
        </p:nvPicPr>
        <p:blipFill>
          <a:blip r:embed="rId2">
            <a:grayscl/>
          </a:blip>
          <a:stretch>
            <a:fillRect/>
          </a:stretch>
        </p:blipFill>
        <p:spPr>
          <a:xfrm>
            <a:off x="0" y="0"/>
            <a:ext cx="4400787" cy="6858000"/>
          </a:xfrm>
          <a:prstGeom prst="rect">
            <a:avLst/>
          </a:prstGeom>
          <a:noFill/>
          <a:ln cap="flat">
            <a:noFill/>
          </a:ln>
        </p:spPr>
      </p:pic>
      <p:sp>
        <p:nvSpPr>
          <p:cNvPr id="3" name="TextBox 5">
            <a:extLst>
              <a:ext uri="{FF2B5EF4-FFF2-40B4-BE49-F238E27FC236}">
                <a16:creationId xmlns:a16="http://schemas.microsoft.com/office/drawing/2014/main" id="{26E9C0A7-0804-A6CB-BAEF-837EB7B8395A}"/>
              </a:ext>
            </a:extLst>
          </p:cNvPr>
          <p:cNvSpPr txBox="1"/>
          <p:nvPr/>
        </p:nvSpPr>
        <p:spPr>
          <a:xfrm>
            <a:off x="0" y="6858000"/>
            <a:ext cx="4400787" cy="23083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alibri"/>
                <a:hlinkClick r:id="rId3" tooltip="http://heirloomsreunited.blogspot.com/2012/06/1813-massachusetts-law-authorizing.html"/>
              </a:rPr>
              <a:t>This Photo</a:t>
            </a:r>
            <a:r>
              <a:rPr lang="en-US" sz="900" b="0" i="0" u="none" strike="noStrike" kern="1200" cap="none" spc="0" baseline="0">
                <a:solidFill>
                  <a:srgbClr val="000000"/>
                </a:solidFill>
                <a:uFillTx/>
                <a:latin typeface="Calibri"/>
              </a:rPr>
              <a:t> by Unknown Author is licensed under </a:t>
            </a:r>
            <a:r>
              <a:rPr lang="en-US" sz="900" b="0" i="0" u="none" strike="noStrike" kern="1200" cap="none" spc="0" baseline="0">
                <a:solidFill>
                  <a:srgbClr val="000000"/>
                </a:solidFill>
                <a:uFillTx/>
                <a:latin typeface="Calibri"/>
                <a:hlinkClick r:id="rId4" tooltip="https://creativecommons.org/licenses/by-nc-nd/3.0/"/>
              </a:rPr>
              <a:t>CC BY-NC-ND</a:t>
            </a:r>
            <a:endParaRPr lang="en-US" sz="900" b="0" i="0" u="none" strike="noStrike" kern="1200" cap="none" spc="0" baseline="0">
              <a:solidFill>
                <a:srgbClr val="000000"/>
              </a:solidFill>
              <a:uFillTx/>
              <a:latin typeface="Calibri"/>
            </a:endParaRPr>
          </a:p>
        </p:txBody>
      </p:sp>
      <p:sp>
        <p:nvSpPr>
          <p:cNvPr id="4" name="Title 1">
            <a:extLst>
              <a:ext uri="{FF2B5EF4-FFF2-40B4-BE49-F238E27FC236}">
                <a16:creationId xmlns:a16="http://schemas.microsoft.com/office/drawing/2014/main" id="{0086E3D0-E182-9586-C119-2579DC308D22}"/>
              </a:ext>
            </a:extLst>
          </p:cNvPr>
          <p:cNvSpPr txBox="1">
            <a:spLocks noGrp="1"/>
          </p:cNvSpPr>
          <p:nvPr>
            <p:ph type="title"/>
          </p:nvPr>
        </p:nvSpPr>
        <p:spPr>
          <a:xfrm>
            <a:off x="4617720" y="-525780"/>
            <a:ext cx="5966459" cy="1600200"/>
          </a:xfrm>
        </p:spPr>
        <p:txBody>
          <a:bodyPr/>
          <a:lstStyle/>
          <a:p>
            <a:pPr lvl="0"/>
            <a:r>
              <a:rPr lang="en-US" b="1">
                <a:latin typeface="Imprint MT Shadow" pitchFamily="82"/>
              </a:rPr>
              <a:t>Massachusetts General Law </a:t>
            </a:r>
            <a:br>
              <a:rPr lang="en-US" b="1">
                <a:latin typeface="Imprint MT Shadow" pitchFamily="82"/>
              </a:rPr>
            </a:br>
            <a:r>
              <a:rPr lang="en-US" b="1">
                <a:latin typeface="Imprint MT Shadow" pitchFamily="82"/>
              </a:rPr>
              <a:t>Chapter 70, section 1</a:t>
            </a:r>
          </a:p>
        </p:txBody>
      </p:sp>
      <p:sp>
        <p:nvSpPr>
          <p:cNvPr id="5" name="Content Placeholder 2">
            <a:extLst>
              <a:ext uri="{FF2B5EF4-FFF2-40B4-BE49-F238E27FC236}">
                <a16:creationId xmlns:a16="http://schemas.microsoft.com/office/drawing/2014/main" id="{AFEF5818-6429-57FE-2C41-CB3482775490}"/>
              </a:ext>
            </a:extLst>
          </p:cNvPr>
          <p:cNvSpPr txBox="1">
            <a:spLocks noGrp="1"/>
          </p:cNvSpPr>
          <p:nvPr>
            <p:ph type="body" idx="2"/>
          </p:nvPr>
        </p:nvSpPr>
        <p:spPr>
          <a:xfrm>
            <a:off x="4828068" y="808073"/>
            <a:ext cx="6734171" cy="5241852"/>
          </a:xfrm>
        </p:spPr>
        <p:txBody>
          <a:bodyPr>
            <a:noAutofit/>
          </a:bodyPr>
          <a:lstStyle/>
          <a:p>
            <a:pPr marL="228600" lvl="0" indent="-228600">
              <a:buChar char="•"/>
            </a:pPr>
            <a:endParaRPr lang="en-US" sz="3600">
              <a:latin typeface="Calibri Light"/>
            </a:endParaRPr>
          </a:p>
          <a:p>
            <a:pPr lvl="0"/>
            <a:r>
              <a:rPr lang="en-US" sz="3600">
                <a:latin typeface="Imprint MT Shadow" pitchFamily="82"/>
              </a:rPr>
              <a:t>“It is the intention of the general court, subject to appropriation, to assure fair and adequate minimum per student funding for public schools in the commonwealth by defining a foundation budget and a standard of local funding effort applicable to every city and town in the commonwealth.”</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122">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68A3A08A-A96E-FD25-A7A9-11409673DACD}"/>
              </a:ext>
            </a:extLst>
          </p:cNvPr>
          <p:cNvPicPr>
            <a:picLocks noChangeAspect="1"/>
          </p:cNvPicPr>
          <p:nvPr/>
        </p:nvPicPr>
        <p:blipFill>
          <a:blip r:embed="rId2"/>
          <a:stretch>
            <a:fillRect/>
          </a:stretch>
        </p:blipFill>
        <p:spPr>
          <a:xfrm>
            <a:off x="194017" y="5995446"/>
            <a:ext cx="1473674" cy="552626"/>
          </a:xfrm>
          <a:prstGeom prst="rect">
            <a:avLst/>
          </a:prstGeom>
          <a:noFill/>
          <a:ln cap="flat">
            <a:noFill/>
          </a:ln>
        </p:spPr>
      </p:pic>
      <p:pic>
        <p:nvPicPr>
          <p:cNvPr id="3" name="Picture 10">
            <a:extLst>
              <a:ext uri="{FF2B5EF4-FFF2-40B4-BE49-F238E27FC236}">
                <a16:creationId xmlns:a16="http://schemas.microsoft.com/office/drawing/2014/main" id="{D32B8975-D570-DDE7-5EF3-1D410F9E7B4C}"/>
              </a:ext>
            </a:extLst>
          </p:cNvPr>
          <p:cNvPicPr>
            <a:picLocks noChangeAspect="1"/>
          </p:cNvPicPr>
          <p:nvPr/>
        </p:nvPicPr>
        <p:blipFill>
          <a:blip r:embed="rId3">
            <a:grayscl/>
          </a:blip>
          <a:stretch>
            <a:fillRect/>
          </a:stretch>
        </p:blipFill>
        <p:spPr>
          <a:xfrm>
            <a:off x="7138126" y="3081902"/>
            <a:ext cx="3386178" cy="3826187"/>
          </a:xfrm>
          <a:prstGeom prst="rect">
            <a:avLst/>
          </a:prstGeom>
          <a:noFill/>
          <a:ln cap="flat">
            <a:noFill/>
          </a:ln>
        </p:spPr>
      </p:pic>
      <p:grpSp>
        <p:nvGrpSpPr>
          <p:cNvPr id="4" name="Diagram 11">
            <a:extLst>
              <a:ext uri="{FF2B5EF4-FFF2-40B4-BE49-F238E27FC236}">
                <a16:creationId xmlns:a16="http://schemas.microsoft.com/office/drawing/2014/main" id="{30FBD90E-F67E-12D7-31D2-14D1C8222346}"/>
              </a:ext>
            </a:extLst>
          </p:cNvPr>
          <p:cNvGrpSpPr/>
          <p:nvPr/>
        </p:nvGrpSpPr>
        <p:grpSpPr>
          <a:xfrm>
            <a:off x="2771601" y="89538"/>
            <a:ext cx="4150863" cy="2549730"/>
            <a:chOff x="2771601" y="89538"/>
            <a:chExt cx="4150863" cy="2549730"/>
          </a:xfrm>
        </p:grpSpPr>
        <p:sp>
          <p:nvSpPr>
            <p:cNvPr id="5" name="Freeform 4">
              <a:extLst>
                <a:ext uri="{FF2B5EF4-FFF2-40B4-BE49-F238E27FC236}">
                  <a16:creationId xmlns:a16="http://schemas.microsoft.com/office/drawing/2014/main" id="{D4909847-7BE1-3ECE-E465-55FDF91B8FB7}"/>
                </a:ext>
              </a:extLst>
            </p:cNvPr>
            <p:cNvSpPr/>
            <p:nvPr/>
          </p:nvSpPr>
          <p:spPr>
            <a:xfrm>
              <a:off x="5250914" y="194145"/>
              <a:ext cx="1671550" cy="1368847"/>
            </a:xfrm>
            <a:custGeom>
              <a:avLst/>
              <a:gdLst>
                <a:gd name="f0" fmla="val 10800000"/>
                <a:gd name="f1" fmla="val 5400000"/>
                <a:gd name="f2" fmla="val 180"/>
                <a:gd name="f3" fmla="val w"/>
                <a:gd name="f4" fmla="val h"/>
                <a:gd name="f5" fmla="val 0"/>
                <a:gd name="f6" fmla="val 1671555"/>
                <a:gd name="f7" fmla="val 1368844"/>
                <a:gd name="f8" fmla="+- 0 0 -90"/>
                <a:gd name="f9" fmla="*/ f3 1 1671555"/>
                <a:gd name="f10" fmla="*/ f4 1 1368844"/>
                <a:gd name="f11" fmla="val f5"/>
                <a:gd name="f12" fmla="val f6"/>
                <a:gd name="f13" fmla="val f7"/>
                <a:gd name="f14" fmla="*/ f8 f0 1"/>
                <a:gd name="f15" fmla="+- f13 0 f11"/>
                <a:gd name="f16" fmla="+- f12 0 f11"/>
                <a:gd name="f17" fmla="*/ f14 1 f2"/>
                <a:gd name="f18" fmla="*/ f16 1 1671555"/>
                <a:gd name="f19" fmla="*/ f15 1 1368844"/>
                <a:gd name="f20" fmla="*/ 0 f16 1"/>
                <a:gd name="f21" fmla="*/ 0 f15 1"/>
                <a:gd name="f22" fmla="*/ 1671555 f16 1"/>
                <a:gd name="f23" fmla="*/ 1368844 f15 1"/>
                <a:gd name="f24" fmla="+- f17 0 f1"/>
                <a:gd name="f25" fmla="*/ f20 1 1671555"/>
                <a:gd name="f26" fmla="*/ f21 1 1368844"/>
                <a:gd name="f27" fmla="*/ f22 1 1671555"/>
                <a:gd name="f28" fmla="*/ f23 1 1368844"/>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1671555" h="1368844">
                  <a:moveTo>
                    <a:pt x="f5" y="f5"/>
                  </a:moveTo>
                  <a:lnTo>
                    <a:pt x="f6" y="f5"/>
                  </a:lnTo>
                  <a:lnTo>
                    <a:pt x="f6" y="f7"/>
                  </a:lnTo>
                  <a:lnTo>
                    <a:pt x="f5" y="f7"/>
                  </a:lnTo>
                  <a:lnTo>
                    <a:pt x="f5" y="f5"/>
                  </a:lnTo>
                  <a:close/>
                </a:path>
              </a:pathLst>
            </a:custGeom>
            <a:solidFill>
              <a:srgbClr val="FFFFFF"/>
            </a:solidFill>
            <a:ln w="12701" cap="flat">
              <a:solidFill>
                <a:srgbClr val="528CC1"/>
              </a:solidFill>
              <a:prstDash val="solid"/>
              <a:miter/>
            </a:ln>
          </p:spPr>
          <p:txBody>
            <a:bodyPr vert="horz" wrap="square" lIns="72393" tIns="72393" rIns="72393" bIns="72393" anchor="ctr" anchorCtr="1" compatLnSpc="1">
              <a:noAutofit/>
            </a:bodyPr>
            <a:lstStyle/>
            <a:p>
              <a:pPr marL="0" marR="0" lvl="0" indent="0" algn="ctr" defTabSz="844548"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900" b="0" i="0" u="none" strike="noStrike" kern="1200" cap="none" spc="0" baseline="0">
                  <a:solidFill>
                    <a:srgbClr val="000000"/>
                  </a:solidFill>
                  <a:uFillTx/>
                  <a:latin typeface="Calibri"/>
                </a:rPr>
                <a:t>Administration</a:t>
              </a:r>
            </a:p>
          </p:txBody>
        </p:sp>
        <p:sp>
          <p:nvSpPr>
            <p:cNvPr id="6" name="Rectangle 5">
              <a:extLst>
                <a:ext uri="{FF2B5EF4-FFF2-40B4-BE49-F238E27FC236}">
                  <a16:creationId xmlns:a16="http://schemas.microsoft.com/office/drawing/2014/main" id="{C4B708BE-89A5-2C01-A659-FE874632B733}"/>
                </a:ext>
              </a:extLst>
            </p:cNvPr>
            <p:cNvSpPr/>
            <p:nvPr/>
          </p:nvSpPr>
          <p:spPr>
            <a:xfrm>
              <a:off x="2771601" y="89538"/>
              <a:ext cx="2197184" cy="1500210"/>
            </a:xfrm>
            <a:prstGeom prst="rect">
              <a:avLst/>
            </a:prstGeom>
            <a:solidFill>
              <a:srgbClr val="FFFFFF"/>
            </a:solidFill>
            <a:ln w="12701" cap="flat">
              <a:solidFill>
                <a:srgbClr val="528CC1"/>
              </a:solidFill>
              <a:prstDash val="solid"/>
              <a:miter/>
            </a:ln>
          </p:spPr>
          <p:txBody>
            <a:bodyPr lIns="0" tIns="0" rIns="0" bIns="0"/>
            <a:lstStyle/>
            <a:p>
              <a:endParaRPr lang="en-US"/>
            </a:p>
          </p:txBody>
        </p:sp>
        <p:sp>
          <p:nvSpPr>
            <p:cNvPr id="7" name="Freeform 6">
              <a:extLst>
                <a:ext uri="{FF2B5EF4-FFF2-40B4-BE49-F238E27FC236}">
                  <a16:creationId xmlns:a16="http://schemas.microsoft.com/office/drawing/2014/main" id="{EAB900E1-60A5-D40E-F361-DEBF8749BB53}"/>
                </a:ext>
              </a:extLst>
            </p:cNvPr>
            <p:cNvSpPr/>
            <p:nvPr/>
          </p:nvSpPr>
          <p:spPr>
            <a:xfrm>
              <a:off x="2790062" y="1671440"/>
              <a:ext cx="2553242" cy="967828"/>
            </a:xfrm>
            <a:custGeom>
              <a:avLst/>
              <a:gdLst>
                <a:gd name="f0" fmla="val 10800000"/>
                <a:gd name="f1" fmla="val 5400000"/>
                <a:gd name="f2" fmla="val 180"/>
                <a:gd name="f3" fmla="val w"/>
                <a:gd name="f4" fmla="val h"/>
                <a:gd name="f5" fmla="val 0"/>
                <a:gd name="f6" fmla="val 2553241"/>
                <a:gd name="f7" fmla="val 967826"/>
                <a:gd name="f8" fmla="+- 0 0 -90"/>
                <a:gd name="f9" fmla="*/ f3 1 2553241"/>
                <a:gd name="f10" fmla="*/ f4 1 967826"/>
                <a:gd name="f11" fmla="val f5"/>
                <a:gd name="f12" fmla="val f6"/>
                <a:gd name="f13" fmla="val f7"/>
                <a:gd name="f14" fmla="*/ f8 f0 1"/>
                <a:gd name="f15" fmla="+- f13 0 f11"/>
                <a:gd name="f16" fmla="+- f12 0 f11"/>
                <a:gd name="f17" fmla="*/ f14 1 f2"/>
                <a:gd name="f18" fmla="*/ f16 1 2553241"/>
                <a:gd name="f19" fmla="*/ f15 1 967826"/>
                <a:gd name="f20" fmla="*/ 0 f16 1"/>
                <a:gd name="f21" fmla="*/ 0 f15 1"/>
                <a:gd name="f22" fmla="*/ 2553241 f16 1"/>
                <a:gd name="f23" fmla="*/ 967826 f15 1"/>
                <a:gd name="f24" fmla="+- f17 0 f1"/>
                <a:gd name="f25" fmla="*/ f20 1 2553241"/>
                <a:gd name="f26" fmla="*/ f21 1 967826"/>
                <a:gd name="f27" fmla="*/ f22 1 2553241"/>
                <a:gd name="f28" fmla="*/ f23 1 967826"/>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2553241" h="967826">
                  <a:moveTo>
                    <a:pt x="f5" y="f5"/>
                  </a:moveTo>
                  <a:lnTo>
                    <a:pt x="f6" y="f5"/>
                  </a:lnTo>
                  <a:lnTo>
                    <a:pt x="f6" y="f7"/>
                  </a:lnTo>
                  <a:lnTo>
                    <a:pt x="f5" y="f7"/>
                  </a:lnTo>
                  <a:lnTo>
                    <a:pt x="f5" y="f5"/>
                  </a:lnTo>
                  <a:close/>
                </a:path>
              </a:pathLst>
            </a:custGeom>
            <a:solidFill>
              <a:srgbClr val="FFFFFF"/>
            </a:solidFill>
            <a:ln w="12701" cap="flat">
              <a:solidFill>
                <a:srgbClr val="528CC1"/>
              </a:solidFill>
              <a:prstDash val="solid"/>
              <a:miter/>
            </a:ln>
          </p:spPr>
          <p:txBody>
            <a:bodyPr vert="horz" wrap="square" lIns="72393" tIns="72393" rIns="72393" bIns="72393" anchor="ctr" anchorCtr="1" compatLnSpc="1">
              <a:noAutofit/>
            </a:bodyPr>
            <a:lstStyle/>
            <a:p>
              <a:pPr marL="0" marR="0" lvl="0" indent="0" algn="ctr" defTabSz="844548"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900" b="0" i="0" u="none" strike="noStrike" kern="1200" cap="none" spc="0" baseline="0">
                  <a:solidFill>
                    <a:srgbClr val="000000"/>
                  </a:solidFill>
                  <a:uFillTx/>
                  <a:latin typeface="Calibri"/>
                </a:rPr>
                <a:t>Classroom &amp; Specialist Teachers</a:t>
              </a:r>
            </a:p>
          </p:txBody>
        </p:sp>
        <p:sp>
          <p:nvSpPr>
            <p:cNvPr id="8" name="Rectangle 7">
              <a:extLst>
                <a:ext uri="{FF2B5EF4-FFF2-40B4-BE49-F238E27FC236}">
                  <a16:creationId xmlns:a16="http://schemas.microsoft.com/office/drawing/2014/main" id="{33200A7B-87F4-6111-60B9-A777E291996E}"/>
                </a:ext>
              </a:extLst>
            </p:cNvPr>
            <p:cNvSpPr/>
            <p:nvPr/>
          </p:nvSpPr>
          <p:spPr>
            <a:xfrm>
              <a:off x="5666893" y="1672647"/>
              <a:ext cx="1235500" cy="883429"/>
            </a:xfrm>
            <a:prstGeom prst="rect">
              <a:avLst/>
            </a:prstGeom>
            <a:solidFill>
              <a:srgbClr val="FFFFFF"/>
            </a:solidFill>
            <a:ln w="12701" cap="flat">
              <a:solidFill>
                <a:srgbClr val="528CC1"/>
              </a:solidFill>
              <a:prstDash val="solid"/>
              <a:miter/>
            </a:ln>
          </p:spPr>
          <p:txBody>
            <a:bodyPr lIns="0" tIns="0" rIns="0" bIns="0"/>
            <a:lstStyle/>
            <a:p>
              <a:endParaRPr lang="en-US"/>
            </a:p>
          </p:txBody>
        </p:sp>
      </p:grpSp>
      <p:grpSp>
        <p:nvGrpSpPr>
          <p:cNvPr id="9" name="Diagram 14">
            <a:extLst>
              <a:ext uri="{FF2B5EF4-FFF2-40B4-BE49-F238E27FC236}">
                <a16:creationId xmlns:a16="http://schemas.microsoft.com/office/drawing/2014/main" id="{5567C044-2957-6948-DA08-54A0A27CC1F2}"/>
              </a:ext>
            </a:extLst>
          </p:cNvPr>
          <p:cNvGrpSpPr/>
          <p:nvPr/>
        </p:nvGrpSpPr>
        <p:grpSpPr>
          <a:xfrm>
            <a:off x="2740941" y="2735647"/>
            <a:ext cx="4172434" cy="2732272"/>
            <a:chOff x="2740941" y="2735647"/>
            <a:chExt cx="4172434" cy="2732272"/>
          </a:xfrm>
        </p:grpSpPr>
        <p:sp>
          <p:nvSpPr>
            <p:cNvPr id="10" name="Freeform 9">
              <a:extLst>
                <a:ext uri="{FF2B5EF4-FFF2-40B4-BE49-F238E27FC236}">
                  <a16:creationId xmlns:a16="http://schemas.microsoft.com/office/drawing/2014/main" id="{A5068EA3-A4D0-4002-35FB-403428D7DF69}"/>
                </a:ext>
              </a:extLst>
            </p:cNvPr>
            <p:cNvSpPr/>
            <p:nvPr/>
          </p:nvSpPr>
          <p:spPr>
            <a:xfrm>
              <a:off x="4123422" y="2736012"/>
              <a:ext cx="2789953" cy="1261853"/>
            </a:xfrm>
            <a:custGeom>
              <a:avLst/>
              <a:gdLst>
                <a:gd name="f0" fmla="val 10800000"/>
                <a:gd name="f1" fmla="val 5400000"/>
                <a:gd name="f2" fmla="val 180"/>
                <a:gd name="f3" fmla="val w"/>
                <a:gd name="f4" fmla="val h"/>
                <a:gd name="f5" fmla="val 0"/>
                <a:gd name="f6" fmla="val 2789952"/>
                <a:gd name="f7" fmla="val 1261851"/>
                <a:gd name="f8" fmla="+- 0 0 -90"/>
                <a:gd name="f9" fmla="*/ f3 1 2789952"/>
                <a:gd name="f10" fmla="*/ f4 1 1261851"/>
                <a:gd name="f11" fmla="val f5"/>
                <a:gd name="f12" fmla="val f6"/>
                <a:gd name="f13" fmla="val f7"/>
                <a:gd name="f14" fmla="*/ f8 f0 1"/>
                <a:gd name="f15" fmla="+- f13 0 f11"/>
                <a:gd name="f16" fmla="+- f12 0 f11"/>
                <a:gd name="f17" fmla="*/ f14 1 f2"/>
                <a:gd name="f18" fmla="*/ f16 1 2789952"/>
                <a:gd name="f19" fmla="*/ f15 1 1261851"/>
                <a:gd name="f20" fmla="*/ 0 f16 1"/>
                <a:gd name="f21" fmla="*/ 0 f15 1"/>
                <a:gd name="f22" fmla="*/ 2789952 f16 1"/>
                <a:gd name="f23" fmla="*/ 1261851 f15 1"/>
                <a:gd name="f24" fmla="+- f17 0 f1"/>
                <a:gd name="f25" fmla="*/ f20 1 2789952"/>
                <a:gd name="f26" fmla="*/ f21 1 1261851"/>
                <a:gd name="f27" fmla="*/ f22 1 2789952"/>
                <a:gd name="f28" fmla="*/ f23 1 1261851"/>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2789952" h="1261851">
                  <a:moveTo>
                    <a:pt x="f5" y="f5"/>
                  </a:moveTo>
                  <a:lnTo>
                    <a:pt x="f6" y="f5"/>
                  </a:lnTo>
                  <a:lnTo>
                    <a:pt x="f6" y="f7"/>
                  </a:lnTo>
                  <a:lnTo>
                    <a:pt x="f5" y="f7"/>
                  </a:lnTo>
                  <a:lnTo>
                    <a:pt x="f5" y="f5"/>
                  </a:lnTo>
                  <a:close/>
                </a:path>
              </a:pathLst>
            </a:custGeom>
            <a:solidFill>
              <a:srgbClr val="FFFFFF"/>
            </a:solidFill>
            <a:ln w="12701" cap="flat">
              <a:solidFill>
                <a:srgbClr val="528CC1"/>
              </a:solidFill>
              <a:prstDash val="solid"/>
              <a:miter/>
            </a:ln>
          </p:spPr>
          <p:txBody>
            <a:bodyPr vert="horz" wrap="square" lIns="72393" tIns="72393" rIns="72393" bIns="72393" anchor="ctr" anchorCtr="1" compatLnSpc="1">
              <a:noAutofit/>
            </a:bodyPr>
            <a:lstStyle/>
            <a:p>
              <a:pPr marL="0" marR="0" lvl="0" indent="0" algn="ctr" defTabSz="844548"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900" b="0" i="0" u="none" strike="noStrike" kern="1200" cap="none" spc="0" baseline="0">
                  <a:solidFill>
                    <a:srgbClr val="000000"/>
                  </a:solidFill>
                  <a:uFillTx/>
                  <a:latin typeface="Calibri"/>
                </a:rPr>
                <a:t>Instructional Materials, Equipment, and Technology</a:t>
              </a:r>
              <a:endParaRPr lang="en-US" sz="1800" b="0" i="0" u="none" strike="noStrike" kern="1200" cap="none" spc="0" baseline="0">
                <a:solidFill>
                  <a:srgbClr val="000000"/>
                </a:solidFill>
                <a:uFillTx/>
                <a:latin typeface="Calibri"/>
              </a:endParaRPr>
            </a:p>
          </p:txBody>
        </p:sp>
        <p:sp>
          <p:nvSpPr>
            <p:cNvPr id="11" name="Rectangle 10">
              <a:extLst>
                <a:ext uri="{FF2B5EF4-FFF2-40B4-BE49-F238E27FC236}">
                  <a16:creationId xmlns:a16="http://schemas.microsoft.com/office/drawing/2014/main" id="{00FD3EB8-281A-B37C-1405-F0ABDB10A0CF}"/>
                </a:ext>
              </a:extLst>
            </p:cNvPr>
            <p:cNvSpPr/>
            <p:nvPr/>
          </p:nvSpPr>
          <p:spPr>
            <a:xfrm>
              <a:off x="2740941" y="2735647"/>
              <a:ext cx="1249234" cy="1261853"/>
            </a:xfrm>
            <a:prstGeom prst="rect">
              <a:avLst/>
            </a:prstGeom>
            <a:solidFill>
              <a:srgbClr val="FFFFFF"/>
            </a:solidFill>
            <a:ln w="12701" cap="flat">
              <a:solidFill>
                <a:srgbClr val="528CC1"/>
              </a:solidFill>
              <a:prstDash val="solid"/>
              <a:miter/>
            </a:ln>
          </p:spPr>
          <p:txBody>
            <a:bodyPr lIns="0" tIns="0" rIns="0" bIns="0"/>
            <a:lstStyle/>
            <a:p>
              <a:endParaRPr lang="en-US"/>
            </a:p>
          </p:txBody>
        </p:sp>
        <p:sp>
          <p:nvSpPr>
            <p:cNvPr id="12" name="Freeform 11">
              <a:extLst>
                <a:ext uri="{FF2B5EF4-FFF2-40B4-BE49-F238E27FC236}">
                  <a16:creationId xmlns:a16="http://schemas.microsoft.com/office/drawing/2014/main" id="{A826F24F-16FF-5BDC-1825-F9AE3FA19F4A}"/>
                </a:ext>
              </a:extLst>
            </p:cNvPr>
            <p:cNvSpPr/>
            <p:nvPr/>
          </p:nvSpPr>
          <p:spPr>
            <a:xfrm>
              <a:off x="2749271" y="4206066"/>
              <a:ext cx="2789953" cy="1261853"/>
            </a:xfrm>
            <a:custGeom>
              <a:avLst/>
              <a:gdLst>
                <a:gd name="f0" fmla="val 10800000"/>
                <a:gd name="f1" fmla="val 5400000"/>
                <a:gd name="f2" fmla="val 180"/>
                <a:gd name="f3" fmla="val w"/>
                <a:gd name="f4" fmla="val h"/>
                <a:gd name="f5" fmla="val 0"/>
                <a:gd name="f6" fmla="val 2789952"/>
                <a:gd name="f7" fmla="val 1261851"/>
                <a:gd name="f8" fmla="+- 0 0 -90"/>
                <a:gd name="f9" fmla="*/ f3 1 2789952"/>
                <a:gd name="f10" fmla="*/ f4 1 1261851"/>
                <a:gd name="f11" fmla="val f5"/>
                <a:gd name="f12" fmla="val f6"/>
                <a:gd name="f13" fmla="val f7"/>
                <a:gd name="f14" fmla="*/ f8 f0 1"/>
                <a:gd name="f15" fmla="+- f13 0 f11"/>
                <a:gd name="f16" fmla="+- f12 0 f11"/>
                <a:gd name="f17" fmla="*/ f14 1 f2"/>
                <a:gd name="f18" fmla="*/ f16 1 2789952"/>
                <a:gd name="f19" fmla="*/ f15 1 1261851"/>
                <a:gd name="f20" fmla="*/ 0 f16 1"/>
                <a:gd name="f21" fmla="*/ 0 f15 1"/>
                <a:gd name="f22" fmla="*/ 2789952 f16 1"/>
                <a:gd name="f23" fmla="*/ 1261851 f15 1"/>
                <a:gd name="f24" fmla="+- f17 0 f1"/>
                <a:gd name="f25" fmla="*/ f20 1 2789952"/>
                <a:gd name="f26" fmla="*/ f21 1 1261851"/>
                <a:gd name="f27" fmla="*/ f22 1 2789952"/>
                <a:gd name="f28" fmla="*/ f23 1 1261851"/>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2789952" h="1261851">
                  <a:moveTo>
                    <a:pt x="f5" y="f5"/>
                  </a:moveTo>
                  <a:lnTo>
                    <a:pt x="f6" y="f5"/>
                  </a:lnTo>
                  <a:lnTo>
                    <a:pt x="f6" y="f7"/>
                  </a:lnTo>
                  <a:lnTo>
                    <a:pt x="f5" y="f7"/>
                  </a:lnTo>
                  <a:lnTo>
                    <a:pt x="f5" y="f5"/>
                  </a:lnTo>
                  <a:close/>
                </a:path>
              </a:pathLst>
            </a:custGeom>
            <a:solidFill>
              <a:srgbClr val="FFFFFF"/>
            </a:solidFill>
            <a:ln w="12701" cap="flat">
              <a:solidFill>
                <a:srgbClr val="528CC1"/>
              </a:solidFill>
              <a:prstDash val="solid"/>
              <a:miter/>
            </a:ln>
          </p:spPr>
          <p:txBody>
            <a:bodyPr vert="horz" wrap="square" lIns="220983" tIns="220983" rIns="220983" bIns="220983" anchor="ctr" anchorCtr="1" compatLnSpc="1">
              <a:noAutofit/>
            </a:bodyPr>
            <a:lstStyle/>
            <a:p>
              <a:pPr marL="0" marR="0" lvl="0" indent="0" algn="ctr" defTabSz="2578095" rtl="0" fontAlgn="auto" hangingPunct="1">
                <a:lnSpc>
                  <a:spcPct val="90000"/>
                </a:lnSpc>
                <a:spcBef>
                  <a:spcPts val="0"/>
                </a:spcBef>
                <a:spcAft>
                  <a:spcPts val="2400"/>
                </a:spcAft>
                <a:buNone/>
                <a:tabLst/>
                <a:defRPr sz="1800" b="0" i="0" u="none" strike="noStrike" kern="0" cap="none" spc="0" baseline="0">
                  <a:solidFill>
                    <a:srgbClr val="000000"/>
                  </a:solidFill>
                  <a:uFillTx/>
                </a:defRPr>
              </a:pPr>
              <a:endParaRPr lang="en-US" sz="5800" b="0" i="0" u="none" strike="noStrike" kern="1200" cap="none" spc="0" baseline="0">
                <a:solidFill>
                  <a:srgbClr val="000000"/>
                </a:solidFill>
                <a:uFillTx/>
                <a:latin typeface="Calibri"/>
              </a:endParaRPr>
            </a:p>
          </p:txBody>
        </p:sp>
        <p:sp>
          <p:nvSpPr>
            <p:cNvPr id="13" name="Rectangle 12">
              <a:extLst>
                <a:ext uri="{FF2B5EF4-FFF2-40B4-BE49-F238E27FC236}">
                  <a16:creationId xmlns:a16="http://schemas.microsoft.com/office/drawing/2014/main" id="{4F43F24A-2395-7386-1B8C-6F4AAC2E48AE}"/>
                </a:ext>
              </a:extLst>
            </p:cNvPr>
            <p:cNvSpPr/>
            <p:nvPr/>
          </p:nvSpPr>
          <p:spPr>
            <a:xfrm>
              <a:off x="5664141" y="4206066"/>
              <a:ext cx="1249234" cy="1261853"/>
            </a:xfrm>
            <a:prstGeom prst="rect">
              <a:avLst/>
            </a:prstGeom>
            <a:solidFill>
              <a:srgbClr val="FFFFFF"/>
            </a:solidFill>
            <a:ln w="12701" cap="flat">
              <a:solidFill>
                <a:srgbClr val="528CC1"/>
              </a:solidFill>
              <a:prstDash val="solid"/>
              <a:miter/>
            </a:ln>
          </p:spPr>
          <p:txBody>
            <a:bodyPr lIns="0" tIns="0" rIns="0" bIns="0"/>
            <a:lstStyle/>
            <a:p>
              <a:endParaRPr lang="en-US"/>
            </a:p>
          </p:txBody>
        </p:sp>
      </p:grpSp>
      <p:grpSp>
        <p:nvGrpSpPr>
          <p:cNvPr id="14" name="Diagram 16">
            <a:extLst>
              <a:ext uri="{FF2B5EF4-FFF2-40B4-BE49-F238E27FC236}">
                <a16:creationId xmlns:a16="http://schemas.microsoft.com/office/drawing/2014/main" id="{857C60BA-682A-46E7-8070-B9AA16764D57}"/>
              </a:ext>
            </a:extLst>
          </p:cNvPr>
          <p:cNvGrpSpPr/>
          <p:nvPr/>
        </p:nvGrpSpPr>
        <p:grpSpPr>
          <a:xfrm>
            <a:off x="2730663" y="5512817"/>
            <a:ext cx="4272625" cy="1294735"/>
            <a:chOff x="2730663" y="5512817"/>
            <a:chExt cx="4272625" cy="1294735"/>
          </a:xfrm>
        </p:grpSpPr>
        <p:sp>
          <p:nvSpPr>
            <p:cNvPr id="15" name="Freeform 14">
              <a:extLst>
                <a:ext uri="{FF2B5EF4-FFF2-40B4-BE49-F238E27FC236}">
                  <a16:creationId xmlns:a16="http://schemas.microsoft.com/office/drawing/2014/main" id="{6AF14B49-2005-549E-5385-2AA7823530F8}"/>
                </a:ext>
              </a:extLst>
            </p:cNvPr>
            <p:cNvSpPr/>
            <p:nvPr/>
          </p:nvSpPr>
          <p:spPr>
            <a:xfrm>
              <a:off x="4140631" y="5512817"/>
              <a:ext cx="2862657" cy="1294735"/>
            </a:xfrm>
            <a:custGeom>
              <a:avLst/>
              <a:gdLst>
                <a:gd name="f0" fmla="val 10800000"/>
                <a:gd name="f1" fmla="val 5400000"/>
                <a:gd name="f2" fmla="val 180"/>
                <a:gd name="f3" fmla="val w"/>
                <a:gd name="f4" fmla="val h"/>
                <a:gd name="f5" fmla="val 0"/>
                <a:gd name="f6" fmla="val 2862660"/>
                <a:gd name="f7" fmla="val 1294735"/>
                <a:gd name="f8" fmla="+- 0 0 -90"/>
                <a:gd name="f9" fmla="*/ f3 1 2862660"/>
                <a:gd name="f10" fmla="*/ f4 1 1294735"/>
                <a:gd name="f11" fmla="val f5"/>
                <a:gd name="f12" fmla="val f6"/>
                <a:gd name="f13" fmla="val f7"/>
                <a:gd name="f14" fmla="*/ f8 f0 1"/>
                <a:gd name="f15" fmla="+- f13 0 f11"/>
                <a:gd name="f16" fmla="+- f12 0 f11"/>
                <a:gd name="f17" fmla="*/ f14 1 f2"/>
                <a:gd name="f18" fmla="*/ f16 1 2862660"/>
                <a:gd name="f19" fmla="*/ f15 1 1294735"/>
                <a:gd name="f20" fmla="*/ 0 f16 1"/>
                <a:gd name="f21" fmla="*/ 0 f15 1"/>
                <a:gd name="f22" fmla="*/ 2862660 f16 1"/>
                <a:gd name="f23" fmla="*/ 1294735 f15 1"/>
                <a:gd name="f24" fmla="+- f17 0 f1"/>
                <a:gd name="f25" fmla="*/ f20 1 2862660"/>
                <a:gd name="f26" fmla="*/ f21 1 1294735"/>
                <a:gd name="f27" fmla="*/ f22 1 2862660"/>
                <a:gd name="f28" fmla="*/ f23 1 1294735"/>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2862660" h="1294735">
                  <a:moveTo>
                    <a:pt x="f5" y="f5"/>
                  </a:moveTo>
                  <a:lnTo>
                    <a:pt x="f6" y="f5"/>
                  </a:lnTo>
                  <a:lnTo>
                    <a:pt x="f6" y="f7"/>
                  </a:lnTo>
                  <a:lnTo>
                    <a:pt x="f5" y="f7"/>
                  </a:lnTo>
                  <a:lnTo>
                    <a:pt x="f5" y="f5"/>
                  </a:lnTo>
                  <a:close/>
                </a:path>
              </a:pathLst>
            </a:custGeom>
            <a:solidFill>
              <a:srgbClr val="FFFFFF"/>
            </a:solidFill>
            <a:ln w="12701" cap="flat">
              <a:solidFill>
                <a:srgbClr val="528CC1"/>
              </a:solidFill>
              <a:prstDash val="solid"/>
              <a:miter/>
            </a:ln>
          </p:spPr>
          <p:txBody>
            <a:bodyPr vert="horz" wrap="square" lIns="99056" tIns="99056" rIns="99056" bIns="99056" anchor="ctr" anchorCtr="1" compatLnSpc="1">
              <a:noAutofit/>
            </a:bodyPr>
            <a:lstStyle/>
            <a:p>
              <a:pPr marL="0" marR="0" lvl="0" indent="0" algn="ctr" defTabSz="1155701" rtl="0" fontAlgn="auto" hangingPunct="1">
                <a:lnSpc>
                  <a:spcPct val="90000"/>
                </a:lnSpc>
                <a:spcBef>
                  <a:spcPts val="0"/>
                </a:spcBef>
                <a:spcAft>
                  <a:spcPts val="1100"/>
                </a:spcAft>
                <a:buNone/>
                <a:tabLst/>
                <a:defRPr sz="1800" b="0" i="0" u="none" strike="noStrike" kern="0" cap="none" spc="0" baseline="0">
                  <a:solidFill>
                    <a:srgbClr val="000000"/>
                  </a:solidFill>
                  <a:uFillTx/>
                </a:defRPr>
              </a:pPr>
              <a:r>
                <a:rPr lang="en-US" sz="2600" b="0" i="0" u="none" strike="noStrike" kern="1200" cap="none" spc="0" baseline="0">
                  <a:solidFill>
                    <a:srgbClr val="000000"/>
                  </a:solidFill>
                  <a:uFillTx/>
                  <a:latin typeface="Calibri"/>
                </a:rPr>
                <a:t>Employee Benefits/Fixed Charges</a:t>
              </a:r>
            </a:p>
          </p:txBody>
        </p:sp>
        <p:sp>
          <p:nvSpPr>
            <p:cNvPr id="16" name="Rectangle 15">
              <a:extLst>
                <a:ext uri="{FF2B5EF4-FFF2-40B4-BE49-F238E27FC236}">
                  <a16:creationId xmlns:a16="http://schemas.microsoft.com/office/drawing/2014/main" id="{FD98777A-31A6-DC71-E971-2159CB81E545}"/>
                </a:ext>
              </a:extLst>
            </p:cNvPr>
            <p:cNvSpPr/>
            <p:nvPr/>
          </p:nvSpPr>
          <p:spPr>
            <a:xfrm>
              <a:off x="2730663" y="5512817"/>
              <a:ext cx="1281787" cy="1294735"/>
            </a:xfrm>
            <a:prstGeom prst="rect">
              <a:avLst/>
            </a:prstGeom>
            <a:solidFill>
              <a:srgbClr val="FFFFFF"/>
            </a:solidFill>
            <a:ln w="12701" cap="flat">
              <a:solidFill>
                <a:srgbClr val="528CC1"/>
              </a:solidFill>
              <a:prstDash val="solid"/>
              <a:miter/>
            </a:ln>
          </p:spPr>
          <p:txBody>
            <a:bodyPr lIns="0" tIns="0" rIns="0" bIns="0"/>
            <a:lstStyle/>
            <a:p>
              <a:endParaRPr lang="en-US"/>
            </a:p>
          </p:txBody>
        </p:sp>
      </p:grpSp>
      <p:sp>
        <p:nvSpPr>
          <p:cNvPr id="17" name="TextBox 19">
            <a:extLst>
              <a:ext uri="{FF2B5EF4-FFF2-40B4-BE49-F238E27FC236}">
                <a16:creationId xmlns:a16="http://schemas.microsoft.com/office/drawing/2014/main" id="{ECB44BEF-0497-E1D6-4C4D-37EBC4958740}"/>
              </a:ext>
            </a:extLst>
          </p:cNvPr>
          <p:cNvSpPr txBox="1"/>
          <p:nvPr/>
        </p:nvSpPr>
        <p:spPr>
          <a:xfrm>
            <a:off x="5714039" y="1612425"/>
            <a:ext cx="1143960" cy="1015660"/>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6000" b="0" i="0" u="none" strike="noStrike" kern="1200" cap="none" spc="0" baseline="0">
                <a:solidFill>
                  <a:srgbClr val="000000"/>
                </a:solidFill>
                <a:uFillTx/>
                <a:latin typeface="Calibri"/>
              </a:rPr>
              <a:t>PD</a:t>
            </a:r>
          </a:p>
        </p:txBody>
      </p:sp>
      <p:sp>
        <p:nvSpPr>
          <p:cNvPr id="18" name="TextBox 21">
            <a:extLst>
              <a:ext uri="{FF2B5EF4-FFF2-40B4-BE49-F238E27FC236}">
                <a16:creationId xmlns:a16="http://schemas.microsoft.com/office/drawing/2014/main" id="{61C5CA9A-DCAA-84D4-2311-58A03CF5FA21}"/>
              </a:ext>
            </a:extLst>
          </p:cNvPr>
          <p:cNvSpPr txBox="1"/>
          <p:nvPr/>
        </p:nvSpPr>
        <p:spPr>
          <a:xfrm>
            <a:off x="3019833" y="504428"/>
            <a:ext cx="1999911" cy="110799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Calibri"/>
              </a:rPr>
              <a:t>Instructional Leadership</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9" name="TextBox 22">
            <a:extLst>
              <a:ext uri="{FF2B5EF4-FFF2-40B4-BE49-F238E27FC236}">
                <a16:creationId xmlns:a16="http://schemas.microsoft.com/office/drawing/2014/main" id="{0352B1C4-DD13-D92A-5D65-8209CE13C8DE}"/>
              </a:ext>
            </a:extLst>
          </p:cNvPr>
          <p:cNvSpPr txBox="1"/>
          <p:nvPr/>
        </p:nvSpPr>
        <p:spPr>
          <a:xfrm>
            <a:off x="2723138" y="2859548"/>
            <a:ext cx="1188674" cy="129265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a:rPr>
              <a:t>Other teaching services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20" name="TextBox 23">
            <a:extLst>
              <a:ext uri="{FF2B5EF4-FFF2-40B4-BE49-F238E27FC236}">
                <a16:creationId xmlns:a16="http://schemas.microsoft.com/office/drawing/2014/main" id="{5CD6929B-DCF7-1343-F6C9-97165E6E1433}"/>
              </a:ext>
            </a:extLst>
          </p:cNvPr>
          <p:cNvSpPr txBox="1"/>
          <p:nvPr/>
        </p:nvSpPr>
        <p:spPr>
          <a:xfrm>
            <a:off x="5714039" y="4539849"/>
            <a:ext cx="1289258" cy="110799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Calibri"/>
              </a:rPr>
              <a:t>Pupil Services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21" name="TextBox 24">
            <a:extLst>
              <a:ext uri="{FF2B5EF4-FFF2-40B4-BE49-F238E27FC236}">
                <a16:creationId xmlns:a16="http://schemas.microsoft.com/office/drawing/2014/main" id="{34EA1C8B-D43A-3A59-DCA1-02683427970A}"/>
              </a:ext>
            </a:extLst>
          </p:cNvPr>
          <p:cNvSpPr txBox="1"/>
          <p:nvPr/>
        </p:nvSpPr>
        <p:spPr>
          <a:xfrm>
            <a:off x="2966853" y="4379445"/>
            <a:ext cx="2509534" cy="123110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Calibri"/>
              </a:rPr>
              <a:t>Operations and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Calibri"/>
              </a:rPr>
              <a:t>Maintenance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22" name="TextBox 25">
            <a:extLst>
              <a:ext uri="{FF2B5EF4-FFF2-40B4-BE49-F238E27FC236}">
                <a16:creationId xmlns:a16="http://schemas.microsoft.com/office/drawing/2014/main" id="{5685EC70-5899-5C0F-BD56-A8C534EFCAD4}"/>
              </a:ext>
            </a:extLst>
          </p:cNvPr>
          <p:cNvSpPr txBox="1"/>
          <p:nvPr/>
        </p:nvSpPr>
        <p:spPr>
          <a:xfrm>
            <a:off x="2893746" y="5661032"/>
            <a:ext cx="1307848" cy="120033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Special education Tuition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23" name="Rectangle 1">
            <a:extLst>
              <a:ext uri="{FF2B5EF4-FFF2-40B4-BE49-F238E27FC236}">
                <a16:creationId xmlns:a16="http://schemas.microsoft.com/office/drawing/2014/main" id="{023C807E-C9C7-5A1D-E04C-69307D650407}"/>
              </a:ext>
            </a:extLst>
          </p:cNvPr>
          <p:cNvSpPr/>
          <p:nvPr/>
        </p:nvSpPr>
        <p:spPr>
          <a:xfrm>
            <a:off x="2268827" y="4054019"/>
            <a:ext cx="5124992" cy="2328336"/>
          </a:xfrm>
          <a:prstGeom prst="rect">
            <a:avLst/>
          </a:prstGeom>
          <a:solidFill>
            <a:srgbClr val="4472C4"/>
          </a:solidFill>
          <a:ln w="12701" cap="flat">
            <a:solidFill>
              <a:srgbClr val="00206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800" b="0" i="0" u="none" strike="noStrike" kern="1200" cap="none" spc="0" baseline="0">
                <a:solidFill>
                  <a:srgbClr val="FFFFFF"/>
                </a:solidFill>
                <a:uFillTx/>
                <a:latin typeface="Calibri Light" pitchFamily="34"/>
                <a:cs typeface="Calibri Light" pitchFamily="34"/>
              </a:rPr>
              <a:t>Base foundation amount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withEffect">
                                  <p:stCondLst>
                                    <p:cond delay="0"/>
                                  </p:stCondLst>
                                  <p:childTnLst>
                                    <p:set>
                                      <p:cBhvr>
                                        <p:cTn id="24" dur="1" fill="hold">
                                          <p:stCondLst>
                                            <p:cond delay="0"/>
                                          </p:stCondLst>
                                        </p:cTn>
                                        <p:tgtEl>
                                          <p:spTgt spid="2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20"/>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21"/>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7"/>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par>
                          <p:cTn id="35" fill="hold">
                            <p:stCondLst>
                              <p:cond delay="0"/>
                            </p:stCondLst>
                            <p:childTnLst>
                              <p:par>
                                <p:cTn id="36" presetID="22" presetClass="entr" presetSubtype="4"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P spid="18" grpId="1"/>
      <p:bldP spid="19" grpId="0"/>
      <p:bldP spid="19" grpId="1"/>
      <p:bldP spid="20" grpId="0"/>
      <p:bldP spid="20" grpId="1"/>
      <p:bldP spid="21" grpId="0"/>
      <p:bldP spid="21" grpId="1"/>
      <p:bldP spid="22" grpId="0"/>
      <p:bldP spid="22" grpId="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name="Slide95">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7DF770-CF92-675B-8625-A774F8E7B17F}"/>
              </a:ext>
            </a:extLst>
          </p:cNvPr>
          <p:cNvSpPr txBox="1"/>
          <p:nvPr/>
        </p:nvSpPr>
        <p:spPr>
          <a:xfrm>
            <a:off x="1919289" y="1489447"/>
            <a:ext cx="8353428" cy="47705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500" b="0" i="0" u="none" strike="noStrike" kern="1200" cap="none" spc="0" baseline="0">
                <a:solidFill>
                  <a:srgbClr val="FF0000"/>
                </a:solidFill>
                <a:uFillTx/>
                <a:latin typeface="Calibri"/>
              </a:rPr>
              <a:t>the following are House 1 [Governor’s budget] rates</a:t>
            </a:r>
          </a:p>
        </p:txBody>
      </p:sp>
      <p:pic>
        <p:nvPicPr>
          <p:cNvPr id="3" name="Picture 3">
            <a:extLst>
              <a:ext uri="{FF2B5EF4-FFF2-40B4-BE49-F238E27FC236}">
                <a16:creationId xmlns:a16="http://schemas.microsoft.com/office/drawing/2014/main" id="{ED4622F6-B02C-8B26-1164-854556DA05E6}"/>
              </a:ext>
            </a:extLst>
          </p:cNvPr>
          <p:cNvPicPr>
            <a:picLocks noChangeAspect="1"/>
          </p:cNvPicPr>
          <p:nvPr/>
        </p:nvPicPr>
        <p:blipFill>
          <a:blip r:embed="rId2"/>
          <a:stretch>
            <a:fillRect/>
          </a:stretch>
        </p:blipFill>
        <p:spPr>
          <a:xfrm>
            <a:off x="2179673" y="3228974"/>
            <a:ext cx="7619996" cy="2228850"/>
          </a:xfrm>
          <a:prstGeom prst="rect">
            <a:avLst/>
          </a:prstGeom>
          <a:noFill/>
          <a:ln cap="flat">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9787</TotalTime>
  <Words>1398</Words>
  <Application>Microsoft Macintosh PowerPoint</Application>
  <PresentationFormat>Widescreen</PresentationFormat>
  <Paragraphs>171</Paragraphs>
  <Slides>35</Slides>
  <Notes>2</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Arial</vt:lpstr>
      <vt:lpstr>Arial Black</vt:lpstr>
      <vt:lpstr>Blackadder ITC</vt:lpstr>
      <vt:lpstr>Calibri</vt:lpstr>
      <vt:lpstr>Calibri Light</vt:lpstr>
      <vt:lpstr>Imprint MT Shadow</vt:lpstr>
      <vt:lpstr>Roboto</vt:lpstr>
      <vt:lpstr>Wingdings</vt:lpstr>
      <vt:lpstr>Office Theme</vt:lpstr>
      <vt:lpstr>PowerPoint Presentation</vt:lpstr>
      <vt:lpstr>“Old Deluder Satan” law of 1647</vt:lpstr>
      <vt:lpstr>What happens when education is locally funded? </vt:lpstr>
      <vt:lpstr>Constitution of the  Commonwealth of Massachusetts 1780</vt:lpstr>
      <vt:lpstr>McDuffy v Secretary of State Executive Office of Education 1993</vt:lpstr>
      <vt:lpstr>PowerPoint Presentation</vt:lpstr>
      <vt:lpstr>Massachusetts General Law  Chapter 70, section 1</vt:lpstr>
      <vt:lpstr>PowerPoint Presentation</vt:lpstr>
      <vt:lpstr>PowerPoint Presentation</vt:lpstr>
      <vt:lpstr>Foundation budget rates: House 1 FY24</vt:lpstr>
      <vt:lpstr>PowerPoint Presentation</vt:lpstr>
      <vt:lpstr>English learners increment: House 1 FY24</vt:lpstr>
      <vt:lpstr>PowerPoint Presentation</vt:lpstr>
      <vt:lpstr>Special education: House 1 FY24</vt:lpstr>
      <vt:lpstr>PowerPoint Presentation</vt:lpstr>
      <vt:lpstr>PowerPoint Presentation</vt:lpstr>
      <vt:lpstr>PowerPoint Presentation</vt:lpstr>
      <vt:lpstr>Foundation budget fast facts: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 districts actually spend?</vt:lpstr>
      <vt:lpstr>What do districts actually spend?</vt:lpstr>
      <vt:lpstr>PowerPoint Presentation</vt:lpstr>
      <vt:lpstr>Budget timeline</vt:lpstr>
      <vt:lpstr>Where does the money go?</vt:lpstr>
      <vt:lpstr>Who ultimately decides?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Tracy Novick</dc:creator>
  <cp:lastModifiedBy>Nick Galotti</cp:lastModifiedBy>
  <cp:revision>131</cp:revision>
  <dcterms:created xsi:type="dcterms:W3CDTF">2018-07-12T18:03:45Z</dcterms:created>
  <dcterms:modified xsi:type="dcterms:W3CDTF">2023-02-26T19:07:12Z</dcterms:modified>
</cp:coreProperties>
</file>